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8" r:id="rId2"/>
    <p:sldId id="257" r:id="rId3"/>
    <p:sldId id="284" r:id="rId4"/>
    <p:sldId id="283" r:id="rId5"/>
    <p:sldId id="285" r:id="rId6"/>
    <p:sldId id="259" r:id="rId7"/>
    <p:sldId id="261" r:id="rId8"/>
    <p:sldId id="296" r:id="rId9"/>
    <p:sldId id="297" r:id="rId10"/>
    <p:sldId id="298" r:id="rId11"/>
    <p:sldId id="299" r:id="rId12"/>
    <p:sldId id="300" r:id="rId13"/>
    <p:sldId id="301" r:id="rId14"/>
    <p:sldId id="278" r:id="rId15"/>
    <p:sldId id="291" r:id="rId16"/>
    <p:sldId id="294" r:id="rId17"/>
    <p:sldId id="280" r:id="rId18"/>
    <p:sldId id="2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91" autoAdjust="0"/>
    <p:restoredTop sz="88988" autoAdjust="0"/>
  </p:normalViewPr>
  <p:slideViewPr>
    <p:cSldViewPr snapToGrid="0">
      <p:cViewPr varScale="1">
        <p:scale>
          <a:sx n="65" d="100"/>
          <a:sy n="65" d="100"/>
        </p:scale>
        <p:origin x="90" y="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CE5BF-BAE7-438E-92BF-485930319F04}" type="datetimeFigureOut">
              <a:rPr lang="en-US" smtClean="0"/>
              <a:t>11/20/2018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1425A-92CD-4097-AA5D-16DCAE8A8A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282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Play music:  Anti bullying or support i.e.:  True Colors, Song for Tre.</a:t>
            </a:r>
            <a:r>
              <a:rPr lang="en-US" baseline="0" dirty="0" smtClean="0"/>
              <a:t> Check </a:t>
            </a:r>
            <a:r>
              <a:rPr lang="en-US" baseline="0" dirty="0" err="1" smtClean="0"/>
              <a:t>Youtube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1425A-92CD-4097-AA5D-16DCAE8A8A2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87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Handout in training manual. Translations are easier to read in the full-sized handout.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1425A-92CD-4097-AA5D-16DCAE8A8A2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477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Activity 5:  </a:t>
            </a:r>
            <a:r>
              <a:rPr lang="en-US" dirty="0" smtClean="0"/>
              <a:t>Materials:  poster board, markers, tape.</a:t>
            </a:r>
            <a:r>
              <a:rPr lang="en-US" baseline="0" dirty="0" smtClean="0"/>
              <a:t>  Students create a poster.  When finished have groups share and tape to wall.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1425A-92CD-4097-AA5D-16DCAE8A8A2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440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Newsprint:  Create working agreement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1425A-92CD-4097-AA5D-16DCAE8A8A2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821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Write</a:t>
            </a:r>
            <a:r>
              <a:rPr lang="en-US" baseline="0" dirty="0" smtClean="0"/>
              <a:t> down on newsprint what students what to gain from workshop?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1425A-92CD-4097-AA5D-16DCAE8A8A2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859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a parking lot drawn on newsprint and post</a:t>
            </a:r>
            <a:r>
              <a:rPr lang="en-US" baseline="0" dirty="0" smtClean="0"/>
              <a:t> near front of room.  Students should have pencils or pens and sticky notes available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1425A-92CD-4097-AA5D-16DCAE8A8A2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52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Brainstorm a list, then continue</a:t>
            </a:r>
            <a:r>
              <a:rPr lang="en-US" baseline="0" dirty="0" smtClean="0"/>
              <a:t> to next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1425A-92CD-4097-AA5D-16DCAE8A8A2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816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Debriefing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1425A-92CD-4097-AA5D-16DCAE8A8A2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858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Activity 4:  Scenarios  Practice Standing up for someone and reporting.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1425A-92CD-4097-AA5D-16DCAE8A8A2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623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3D617-91A4-4891-8487-1475FBD0B5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03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ways to advocate:  Do’s and Don’ts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1425A-92CD-4097-AA5D-16DCAE8A8A2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954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Rectangle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/>
          <p:nvPr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1D30-C0A0-4124-A783-34D9F15FA0FE}" type="datetime1">
              <a:rPr lang="en-US" smtClean="0"/>
              <a:t>11/20/2018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5871-AB0F-4B3D-8861-97E78CB7B47E}" type="datetime1">
              <a:rPr lang="en-US" smtClean="0"/>
              <a:t>11/20/2018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8406-4C3F-4F3E-80BD-A22568EA37EB}" type="datetime1">
              <a:rPr lang="en-US" smtClean="0"/>
              <a:t>11/20/2018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8077-7188-48C5-8679-2287FAC952E9}" type="datetime1">
              <a:rPr lang="en-US" smtClean="0"/>
              <a:t>11/20/2018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B740-6776-4EE9-99FD-96D592FA5A23}" type="datetime1">
              <a:rPr lang="en-US" smtClean="0"/>
              <a:t>11/20/2018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BD99-6FFD-46C5-B5E2-43A34BDA2566}" type="datetime1">
              <a:rPr lang="en-US" smtClean="0"/>
              <a:t>11/20/2018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678E-214C-4CF8-97C7-95015FB02960}" type="datetime1">
              <a:rPr lang="en-US" smtClean="0"/>
              <a:t>11/20/2018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60E0-FA77-4473-A859-74127B089143}" type="datetime1">
              <a:rPr lang="en-US" smtClean="0"/>
              <a:t>11/20/2018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D7B8-9F07-4899-827D-5F3CFDDEB574}" type="datetime1">
              <a:rPr lang="en-US" smtClean="0"/>
              <a:t>11/20/2018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7C5C-1CD1-417D-A89C-14747F5222C7}" type="datetime1">
              <a:rPr lang="en-US" smtClean="0"/>
              <a:t>11/20/2018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EFBB-CFA1-4AA8-9123-F0B52DBD84FE}" type="datetime1">
              <a:rPr lang="en-US" smtClean="0"/>
              <a:t>11/20/2018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Rectangle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 dirty="0"/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 dirty="0"/>
                </a:p>
              </p:txBody>
            </p:sp>
          </p:grpSp>
        </p:grpSp>
      </p:grp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61146459-E3C3-4969-9224-5ED50B492D17}" type="datetime1">
              <a:rPr lang="en-US" smtClean="0"/>
              <a:pPr/>
              <a:t>11/20/2018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18" Type="http://schemas.openxmlformats.org/officeDocument/2006/relationships/image" Target="../media/image35.png"/><Relationship Id="rId3" Type="http://schemas.openxmlformats.org/officeDocument/2006/relationships/image" Target="../media/image20.jpeg"/><Relationship Id="rId7" Type="http://schemas.openxmlformats.org/officeDocument/2006/relationships/image" Target="../media/image24.gif"/><Relationship Id="rId12" Type="http://schemas.openxmlformats.org/officeDocument/2006/relationships/image" Target="../media/image29.gif"/><Relationship Id="rId17" Type="http://schemas.openxmlformats.org/officeDocument/2006/relationships/image" Target="../media/image34.jpeg"/><Relationship Id="rId2" Type="http://schemas.openxmlformats.org/officeDocument/2006/relationships/image" Target="../media/image19.jpeg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5" Type="http://schemas.openxmlformats.org/officeDocument/2006/relationships/image" Target="../media/image32.gif"/><Relationship Id="rId10" Type="http://schemas.openxmlformats.org/officeDocument/2006/relationships/image" Target="../media/image27.jpeg"/><Relationship Id="rId19" Type="http://schemas.openxmlformats.org/officeDocument/2006/relationships/image" Target="../media/image36.png"/><Relationship Id="rId4" Type="http://schemas.openxmlformats.org/officeDocument/2006/relationships/image" Target="../media/image21.jpeg"/><Relationship Id="rId9" Type="http://schemas.openxmlformats.org/officeDocument/2006/relationships/image" Target="../media/image26.gif"/><Relationship Id="rId1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DASA for Students: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Bullying, </a:t>
            </a:r>
            <a:r>
              <a:rPr lang="en-US" dirty="0" smtClean="0"/>
              <a:t>Harassment, </a:t>
            </a:r>
            <a:r>
              <a:rPr lang="en-US" dirty="0"/>
              <a:t>and Discrimination </a:t>
            </a:r>
            <a:r>
              <a:rPr lang="en-US" dirty="0" smtClean="0"/>
              <a:t>Prevention</a:t>
            </a:r>
          </a:p>
          <a:p>
            <a:r>
              <a:rPr lang="en-US" i="1" dirty="0" smtClean="0"/>
              <a:t>Reporting and Advocates for Change</a:t>
            </a:r>
            <a:endParaRPr lang="en-US" i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51077" y="5673969"/>
            <a:ext cx="4911969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Tracey D. Messinger, M.S. Ed.</a:t>
            </a:r>
          </a:p>
        </p:txBody>
      </p:sp>
    </p:spTree>
    <p:extLst>
      <p:ext uri="{BB962C8B-B14F-4D97-AF65-F5344CB8AC3E}">
        <p14:creationId xmlns:p14="http://schemas.microsoft.com/office/powerpoint/2010/main" val="45018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Don’t Students Report?</a:t>
            </a:r>
            <a:endParaRPr lang="en-US" dirty="0"/>
          </a:p>
        </p:txBody>
      </p:sp>
      <p:pic>
        <p:nvPicPr>
          <p:cNvPr id="14339" name="Picture 3" descr="C:\Users\MEOP\AppData\Local\Microsoft\Windows\Temporary Internet Files\Content.IE5\DT7U3D1V\fear_phobia[1]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765" y="2203177"/>
            <a:ext cx="7583213" cy="4389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98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Prevents You from Reporting?</a:t>
            </a:r>
            <a:endParaRPr lang="en-US" dirty="0"/>
          </a:p>
        </p:txBody>
      </p:sp>
      <p:pic>
        <p:nvPicPr>
          <p:cNvPr id="1229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48" y="1844566"/>
            <a:ext cx="10673255" cy="4761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623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</a:t>
            </a:r>
            <a:r>
              <a:rPr lang="en-US" dirty="0" smtClean="0">
                <a:solidFill>
                  <a:srgbClr val="FF0000"/>
                </a:solidFill>
              </a:rPr>
              <a:t>Practice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42" name="Picture 2" descr="C:\Users\MEOP\AppData\Local\Microsoft\Windows\Temporary Internet Files\Content.IE5\DT7U3D1V\8431909414_c651386a40_z[1]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492" y="1935163"/>
            <a:ext cx="6579015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56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9951" y="3858284"/>
            <a:ext cx="1752600" cy="914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876300" y="4124984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1546151" y="3515384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2117651" y="3515384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1638300" y="4886984"/>
            <a:ext cx="228600" cy="228600"/>
          </a:xfrm>
          <a:prstGeom prst="ellipse">
            <a:avLst/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2231951" y="4886984"/>
            <a:ext cx="228600" cy="228600"/>
          </a:xfrm>
          <a:prstGeom prst="ellipse">
            <a:avLst/>
          </a:prstGeom>
          <a:solidFill>
            <a:srgbClr val="FFCC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2879651" y="4886984"/>
            <a:ext cx="228600" cy="2286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2661684" y="3515384"/>
            <a:ext cx="228600" cy="228600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3359002" y="4225266"/>
            <a:ext cx="228600" cy="228600"/>
          </a:xfrm>
          <a:prstGeom prst="ellipse">
            <a:avLst/>
          </a:pr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9162616" y="3787301"/>
            <a:ext cx="1257300" cy="1143000"/>
          </a:xfrm>
          <a:prstGeom prst="ellipse">
            <a:avLst/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9162616" y="3589181"/>
            <a:ext cx="228600" cy="2286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8797565" y="4160681"/>
            <a:ext cx="228600" cy="228600"/>
          </a:xfrm>
          <a:prstGeom prst="ellipse">
            <a:avLst/>
          </a:prstGeom>
          <a:solidFill>
            <a:srgbClr val="FFCC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9026165" y="4884581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9734116" y="5075081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9968242" y="3539282"/>
            <a:ext cx="228600" cy="228600"/>
          </a:xfrm>
          <a:prstGeom prst="ellipse">
            <a:avLst/>
          </a:prstGeom>
          <a:solidFill>
            <a:srgbClr val="99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10486591" y="4046381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10267516" y="4732181"/>
            <a:ext cx="228600" cy="228600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469951" y="2819293"/>
            <a:ext cx="8610600" cy="158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8"/>
          <p:cNvSpPr>
            <a:spLocks noGrp="1"/>
          </p:cNvSpPr>
          <p:nvPr>
            <p:ph type="body" idx="1"/>
          </p:nvPr>
        </p:nvSpPr>
        <p:spPr>
          <a:xfrm>
            <a:off x="609600" y="2394599"/>
            <a:ext cx="10629466" cy="792289"/>
          </a:xfrm>
        </p:spPr>
        <p:txBody>
          <a:bodyPr/>
          <a:lstStyle/>
          <a:p>
            <a:endParaRPr lang="en-US" sz="2800" dirty="0" smtClean="0"/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002686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Bullying Is About Power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05016" y="2192905"/>
            <a:ext cx="10777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Power Over Others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			         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Sharing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Power With Others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330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Cycle of Bullying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is involved in Bullying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Creating Advocates and Defenders</a:t>
            </a:r>
          </a:p>
          <a:p>
            <a:endParaRPr lang="en-US" dirty="0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566" y="1003738"/>
            <a:ext cx="5596758" cy="5375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02" y="4671902"/>
            <a:ext cx="2663005" cy="191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91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138877"/>
              </p:ext>
            </p:extLst>
          </p:nvPr>
        </p:nvGraphicFramePr>
        <p:xfrm>
          <a:off x="299259" y="618782"/>
          <a:ext cx="11604567" cy="58819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6964">
                  <a:extLst>
                    <a:ext uri="{9D8B030D-6E8A-4147-A177-3AD203B41FA5}">
                      <a16:colId xmlns:a16="http://schemas.microsoft.com/office/drawing/2014/main" val="2388817512"/>
                    </a:ext>
                  </a:extLst>
                </a:gridCol>
                <a:gridCol w="2896198">
                  <a:extLst>
                    <a:ext uri="{9D8B030D-6E8A-4147-A177-3AD203B41FA5}">
                      <a16:colId xmlns:a16="http://schemas.microsoft.com/office/drawing/2014/main" val="2093920082"/>
                    </a:ext>
                  </a:extLst>
                </a:gridCol>
                <a:gridCol w="2835591">
                  <a:extLst>
                    <a:ext uri="{9D8B030D-6E8A-4147-A177-3AD203B41FA5}">
                      <a16:colId xmlns:a16="http://schemas.microsoft.com/office/drawing/2014/main" val="974003156"/>
                    </a:ext>
                  </a:extLst>
                </a:gridCol>
                <a:gridCol w="3295814">
                  <a:extLst>
                    <a:ext uri="{9D8B030D-6E8A-4147-A177-3AD203B41FA5}">
                      <a16:colId xmlns:a16="http://schemas.microsoft.com/office/drawing/2014/main" val="1053937664"/>
                    </a:ext>
                  </a:extLst>
                </a:gridCol>
              </a:tblGrid>
              <a:tr h="2801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Dominant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Excluded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NYS DASA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Covered Groups</a:t>
                      </a:r>
                      <a:endParaRPr lang="en-US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898049"/>
                  </a:ext>
                </a:extLst>
              </a:tr>
              <a:tr h="375681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White People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People of 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Racism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Race, Color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042307"/>
                  </a:ext>
                </a:extLst>
              </a:tr>
              <a:tr h="375681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Magazine Look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Everyone Else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Lookism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Weight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116168"/>
                  </a:ext>
                </a:extLst>
              </a:tr>
              <a:tr h="375681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Citizen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Undocumented or Resident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Nativism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National Origin/ Ethnicity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621756"/>
                  </a:ext>
                </a:extLst>
              </a:tr>
              <a:tr h="375681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“Standard” 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Non-English speaking, English with accent,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dialect of English, low English literacy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Linguisicsm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National Origin/Ethnicity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037229"/>
                  </a:ext>
                </a:extLst>
              </a:tr>
              <a:tr h="375681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Christian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 Spiritual Beliefs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Christian Hegemony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Religion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Religious Practice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507307"/>
                  </a:ext>
                </a:extLst>
              </a:tr>
              <a:tr h="375681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People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without </a:t>
                      </a:r>
                      <a:r>
                        <a:rPr lang="en-US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disAbilities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People with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disAbilities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Ableism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Disability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892188"/>
                  </a:ext>
                </a:extLst>
              </a:tr>
              <a:tr h="375681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Heterosexual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Gay, Lesbian, Bisexual, Questioning…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Heterosexism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Sexual Orientation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431944"/>
                  </a:ext>
                </a:extLst>
              </a:tr>
              <a:tr h="375681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Females, Intersex, Non-binary…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Sexism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Gender, Sex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922444"/>
                  </a:ext>
                </a:extLst>
              </a:tr>
              <a:tr h="375681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Cisgender People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Transgender people, Gender Non-Conforming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Cissexism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Gender Identity, Gender Expression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358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85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 Up Poster: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Poster in groups of 2-3 students</a:t>
            </a:r>
          </a:p>
          <a:p>
            <a:endParaRPr lang="en-US" dirty="0"/>
          </a:p>
          <a:p>
            <a:pPr lvl="1"/>
            <a:r>
              <a:rPr lang="en-US" dirty="0"/>
              <a:t>Message should be about stopping Bullying     </a:t>
            </a:r>
          </a:p>
          <a:p>
            <a:pPr marL="0" indent="0">
              <a:buNone/>
            </a:pPr>
            <a:r>
              <a:rPr lang="en-US" dirty="0" smtClean="0"/>
              <a:t>		 OR</a:t>
            </a:r>
            <a:endParaRPr lang="en-US" dirty="0"/>
          </a:p>
          <a:p>
            <a:pPr lvl="1"/>
            <a:r>
              <a:rPr lang="en-US" dirty="0"/>
              <a:t>Supporting Someone who is being Bullied</a:t>
            </a:r>
          </a:p>
          <a:p>
            <a:endParaRPr lang="en-US" dirty="0"/>
          </a:p>
        </p:txBody>
      </p:sp>
      <p:pic>
        <p:nvPicPr>
          <p:cNvPr id="13314" name="Picture 2" descr="C:\Users\MEOP\Desktop\Bullying Clips\you%20shoud%20lift%20people%20up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557" y="1686910"/>
            <a:ext cx="4123339" cy="41233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23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607" y="2337500"/>
            <a:ext cx="4477407" cy="4389120"/>
          </a:xfrm>
        </p:spPr>
        <p:txBody>
          <a:bodyPr/>
          <a:lstStyle/>
          <a:p>
            <a:r>
              <a:rPr lang="en-US" dirty="0" smtClean="0"/>
              <a:t>Together We Can Stop Bullying!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Stand Up to Bullying on the Spot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Silence is acceptance!</a:t>
            </a:r>
            <a:endParaRPr lang="en-US" dirty="0"/>
          </a:p>
        </p:txBody>
      </p:sp>
      <p:pic>
        <p:nvPicPr>
          <p:cNvPr id="19458" name="Picture 2" descr="C:\Users\MEOP\Desktop\Bullying Clips\18835702_1382214675166904_5041481845103917766_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007" y="677917"/>
            <a:ext cx="6048703" cy="60487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78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 for Participating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35480"/>
            <a:ext cx="4120055" cy="4389120"/>
          </a:xfrm>
        </p:spPr>
        <p:txBody>
          <a:bodyPr/>
          <a:lstStyle/>
          <a:p>
            <a:r>
              <a:rPr lang="en-US" dirty="0" smtClean="0"/>
              <a:t>Resources are in the handout packet.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If you know of other resources, share them!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878" y="1899088"/>
            <a:ext cx="4767262" cy="4760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02" y="4477945"/>
            <a:ext cx="3132795" cy="21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8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79" y="656792"/>
            <a:ext cx="11074400" cy="1143000"/>
          </a:xfrm>
        </p:spPr>
        <p:txBody>
          <a:bodyPr/>
          <a:lstStyle/>
          <a:p>
            <a:r>
              <a:rPr lang="en-US" dirty="0" smtClean="0"/>
              <a:t>Housekeeping</a:t>
            </a:r>
            <a:endParaRPr lang="en-US" dirty="0"/>
          </a:p>
        </p:txBody>
      </p:sp>
      <p:pic>
        <p:nvPicPr>
          <p:cNvPr id="1026" name="Picture 2" descr="C:\Users\MEOP\AppData\Local\Microsoft\Windows\Temporary Internet Files\Content.IE5\DT7U3D1V\cell-phone-ban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19099">
            <a:off x="879789" y="2222478"/>
            <a:ext cx="1854950" cy="193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EOP\AppData\Local\Microsoft\Windows\Temporary Internet Files\Content.IE5\S3MI0ZNO\9862190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491" y="4464915"/>
            <a:ext cx="2237740" cy="200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EOP\AppData\Local\Microsoft\Windows\Temporary Internet Files\Content.IE5\7EXQMLPX\shutterstock_91130885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150" y="2550832"/>
            <a:ext cx="1699196" cy="127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EOP\AppData\Local\Microsoft\Windows\Temporary Internet Files\Content.IE5\S3MI0ZNO\Shhh_women-with-finger-to-lips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891" y="2488753"/>
            <a:ext cx="1775549" cy="151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MEOP\AppData\Local\Microsoft\Windows\Temporary Internet Files\Content.IE5\DT7U3D1V\Call-for-Applications-Sano-sansar-initiative-board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150" y="5156972"/>
            <a:ext cx="1359198" cy="93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021" y="2310993"/>
            <a:ext cx="2048148" cy="2735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36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Agreement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77" y="2900855"/>
            <a:ext cx="10972800" cy="3187262"/>
          </a:xfrm>
        </p:spPr>
        <p:txBody>
          <a:bodyPr/>
          <a:lstStyle/>
          <a:p>
            <a:r>
              <a:rPr lang="en-US" dirty="0" smtClean="0"/>
              <a:t>What do you need to feel safe today?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 rules do we need today?</a:t>
            </a:r>
            <a:endParaRPr lang="en-US" dirty="0"/>
          </a:p>
        </p:txBody>
      </p:sp>
      <p:pic>
        <p:nvPicPr>
          <p:cNvPr id="3075" name="Picture 3" descr="C:\Users\MEOP\AppData\Local\Microsoft\Windows\Temporary Internet Files\Content.IE5\QSLLC3EB\스크린샷%202012-04-30%20오전%2011.29.1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925" y="2494237"/>
            <a:ext cx="5021152" cy="376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86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Goals: What Do you Want to Learn?</a:t>
            </a:r>
            <a:endParaRPr lang="en-US" dirty="0"/>
          </a:p>
        </p:txBody>
      </p:sp>
      <p:pic>
        <p:nvPicPr>
          <p:cNvPr id="2050" name="Picture 2" descr="C:\Users\MEOP\AppData\Local\Microsoft\Windows\Temporary Internet Files\Content.IE5\QSLLC3EB\goals[1]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099" y="2427890"/>
            <a:ext cx="5165494" cy="345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23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Parking Lot</a:t>
            </a:r>
            <a:endParaRPr lang="en-US" dirty="0"/>
          </a:p>
        </p:txBody>
      </p:sp>
      <p:pic>
        <p:nvPicPr>
          <p:cNvPr id="4100" name="Picture 4" descr="C:\Users\MEOP\AppData\Local\Microsoft\Windows\Temporary Internet Files\Content.IE5\QSLLC3EB\stock-vector-top-view-parking-lot-design-many-cars-parked-vector-illustration-289462796[1]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498" y="1518053"/>
            <a:ext cx="4595281" cy="412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3324" y="2537007"/>
            <a:ext cx="5628289" cy="310854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 smtClean="0"/>
              <a:t>Write questions on sticky note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800" dirty="0"/>
          </a:p>
          <a:p>
            <a:endParaRPr lang="en-US" sz="28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 smtClean="0"/>
              <a:t>Place in parking lot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800" dirty="0"/>
          </a:p>
          <a:p>
            <a:endParaRPr lang="en-US" sz="28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 smtClean="0"/>
              <a:t>Answer throughout workshop</a:t>
            </a:r>
          </a:p>
        </p:txBody>
      </p:sp>
      <p:pic>
        <p:nvPicPr>
          <p:cNvPr id="4102" name="Picture 6" descr="C:\Users\MEOP\AppData\Local\Microsoft\Windows\Temporary Internet Files\Content.IE5\S3MI0ZNO\large-Blank-sticky-note-166.6-9095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516" y="3173467"/>
            <a:ext cx="1560922" cy="15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35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</a:t>
            </a:r>
            <a:r>
              <a:rPr lang="en-US" dirty="0" smtClean="0">
                <a:solidFill>
                  <a:srgbClr val="FF0000"/>
                </a:solidFill>
              </a:rPr>
              <a:t>is DASA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Dignity for All Students Act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NYS Legislation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Bullying, Harassment and Discrimination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Cyberbullying</a:t>
            </a:r>
            <a:endParaRPr lang="en-US" dirty="0"/>
          </a:p>
        </p:txBody>
      </p:sp>
      <p:pic>
        <p:nvPicPr>
          <p:cNvPr id="2050" name="Picture 2" descr="C:\Users\MEOP\AppData\Local\Microsoft\Windows\Temporary Internet Files\Content.IE5\DT7U3D1V\Scale_of_justice_2_new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848" y="2543908"/>
            <a:ext cx="920458" cy="92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EOP\AppData\Local\Microsoft\Windows\Temporary Internet Files\Content.IE5\DT7U3D1V\sara_cyberbullying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38" y="5758959"/>
            <a:ext cx="1488831" cy="9677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MEOP\AppData\Local\Microsoft\Windows\Temporary Internet Files\Content.IE5\7EXQMLPX\bully_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722" y="4347920"/>
            <a:ext cx="1361357" cy="90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MEOP\AppData\Local\Microsoft\Windows\Temporary Internet Files\Content.IE5\DT7U3D1V\workplace-discrimination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926" y="4347920"/>
            <a:ext cx="1604074" cy="1098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7" name="Picture 9" descr="C:\Users\MEOP\AppData\Local\Microsoft\Windows\Temporary Internet Files\Content.IE5\7EXQMLPX\159343279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571" y="2731477"/>
            <a:ext cx="984738" cy="738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08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Covered Groups: NYS (11)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Race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Color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Weight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National Origin/Ethnicity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Religion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Religious Practice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Disability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Sexual Orientation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Gender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Gender Identity or Expression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Sex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u="sng" dirty="0" smtClean="0"/>
              <a:t>Code of Conduct Issues-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Other acts of bullying not covered under protected groups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Examples: poverty, being weird, different, talk, short, athletic, musical, etc.</a:t>
            </a:r>
          </a:p>
          <a:p>
            <a:pPr marL="393192" lvl="1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578" y="4407388"/>
            <a:ext cx="4664075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MEOP\AppData\Local\Microsoft\Windows\Temporary Internet Files\Content.IE5\7EXQMLPX\Rock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9687">
            <a:off x="10430493" y="887679"/>
            <a:ext cx="1428750" cy="13811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2583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Can Report?</a:t>
            </a:r>
            <a:endParaRPr lang="en-US" dirty="0"/>
          </a:p>
        </p:txBody>
      </p:sp>
      <p:pic>
        <p:nvPicPr>
          <p:cNvPr id="3075" name="Picture 3" descr="C:\Users\MEOP\AppData\Local\Microsoft\Windows\Temporary Internet Files\Content.IE5\7EXQMLPX\med_ed_parents_talking_400x28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77" y="2192421"/>
            <a:ext cx="1565031" cy="11072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EOP\AppData\Local\Microsoft\Windows\Temporary Internet Files\Content.IE5\7EXQMLPX\High_School_Students_-_Science_City_-_Kolkata_2012-07-31_070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383" y="2209927"/>
            <a:ext cx="1737386" cy="115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MEOP\AppData\Local\Microsoft\Windows\Temporary Internet Files\Content.IE5\DT7U3D1V\Teacher_in_Laos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839" y="2209927"/>
            <a:ext cx="1594337" cy="119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MEOP\AppData\Local\Microsoft\Windows\Temporary Internet Files\Content.IE5\QSLLC3EB\Teaching_in_Da_Ji_Junior_High_School_2006-12-13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3372" y="2186608"/>
            <a:ext cx="1585890" cy="12423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MEOP\AppData\Local\Microsoft\Windows\Temporary Internet Files\Content.IE5\DT7U3D1V\467818,1295529740,2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860" y="2124541"/>
            <a:ext cx="1324707" cy="132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MEOP\AppData\Local\Microsoft\Windows\Temporary Internet Files\Content.IE5\S3MI0ZNO\whistle[1]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57" y="3727278"/>
            <a:ext cx="1216269" cy="129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MEOP\AppData\Local\Microsoft\Windows\Temporary Internet Files\Content.IE5\DT7U3D1V\school-bus-clip-art_4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104" y="3539066"/>
            <a:ext cx="1321391" cy="159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MEOP\AppData\Local\Microsoft\Windows\Temporary Internet Files\Content.IE5\S3MI0ZNO\crosswalk-color[1]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383" y="3539066"/>
            <a:ext cx="1411874" cy="125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MEOP\AppData\Local\Microsoft\Windows\Temporary Internet Files\Content.IE5\S3MI0ZNO\comida-refeitorio-cred-123rf-230[1]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978" y="3716167"/>
            <a:ext cx="1658791" cy="10818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MEOP\AppData\Local\Microsoft\Windows\Temporary Internet Files\Content.IE5\7EXQMLPX\1450668_ata-300x167_thumb_big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85" y="3754150"/>
            <a:ext cx="1665515" cy="1040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C:\Users\MEOP\AppData\Local\Microsoft\Windows\Temporary Internet Files\Content.IE5\DT7U3D1V\boy_principal_office_hg_clr[1].gif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096" y="3699555"/>
            <a:ext cx="1236439" cy="136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C:\Users\MEOP\AppData\Local\Microsoft\Windows\Temporary Internet Files\Content.IE5\S3MI0ZNO\86483477[1]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60" y="5416061"/>
            <a:ext cx="1610159" cy="107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C:\Users\MEOP\AppData\Local\Microsoft\Windows\Temporary Internet Files\Content.IE5\DT7U3D1V\8243747803_1af95119cf_z[1]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860" y="5437226"/>
            <a:ext cx="1430217" cy="958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C:\Users\MEOP\AppData\Local\Microsoft\Windows\Temporary Internet Files\Content.IE5\S3MI0ZNO\school_trio_students[1].gi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782" y="5319995"/>
            <a:ext cx="1111328" cy="95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C:\Users\MEOP\AppData\Local\Microsoft\Windows\Temporary Internet Files\Content.IE5\DT7U3D1V\Alex_friends[1]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865" y="5247056"/>
            <a:ext cx="1531816" cy="11488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1" descr="C:\Users\MEOP\AppData\Local\Microsoft\Windows\Temporary Internet Files\Content.IE5\QSLLC3EB\community[1]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911" y="5081382"/>
            <a:ext cx="1359181" cy="135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C:\Users\MEOP\AppData\Local\Microsoft\Windows\Temporary Internet Files\Content.IE5\QSLLC3EB\rose_frame_03a_by_ookamikasumi-d3djwd3[1]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645" y="5191065"/>
            <a:ext cx="1455817" cy="145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383372" y="5517233"/>
            <a:ext cx="1140413" cy="9233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b="1" dirty="0" smtClean="0"/>
              <a:t>YOU!</a:t>
            </a:r>
          </a:p>
          <a:p>
            <a:pPr algn="ctr"/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232" y="2017425"/>
            <a:ext cx="2316162" cy="1736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34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To Report-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Tell someone at school, ANYONE!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Tell a parent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Tell a friend</a:t>
            </a:r>
            <a:endParaRPr lang="en-US" dirty="0"/>
          </a:p>
        </p:txBody>
      </p:sp>
      <p:pic>
        <p:nvPicPr>
          <p:cNvPr id="1026" name="Picture 2" descr="C:\Users\MEOP\AppData\Local\Microsoft\Windows\Temporary Internet Files\Content.IE5\7EXQMLPX\reporting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917" y="3673366"/>
            <a:ext cx="2149366" cy="252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MEOP\AppData\Local\Microsoft\Windows\Temporary Internet Files\Content.IE5\7EXQMLPX\Student_teacher_in_China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938" y="1834162"/>
            <a:ext cx="1442878" cy="107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MEOP\AppData\Local\Microsoft\Windows\Temporary Internet Files\Content.IE5\DT7U3D1V\parent-teacher-relationship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654" y="3207943"/>
            <a:ext cx="1586077" cy="93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EOP\AppData\Local\Microsoft\Windows\Temporary Internet Files\Content.IE5\QSLLC3EB\logo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661" y="5016345"/>
            <a:ext cx="2417568" cy="117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54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YS MEP PD Template 2017-18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1">
      <a:majorFont>
        <a:latin typeface="Georgi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YS MEP PD Template 2017-18" id="{AFBC7456-0CD3-49A3-B760-76DD69AF16AC}" vid="{B8A2BCC5-158B-447E-8EC9-AA65EBBBA1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NYS MEP PD Template 2017-18</Template>
  <TotalTime>1484</TotalTime>
  <Words>506</Words>
  <Application>Microsoft Office PowerPoint</Application>
  <PresentationFormat>Widescreen</PresentationFormat>
  <Paragraphs>142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Book Antiqua</vt:lpstr>
      <vt:lpstr>Calibri</vt:lpstr>
      <vt:lpstr>Georgia</vt:lpstr>
      <vt:lpstr>Wingdings</vt:lpstr>
      <vt:lpstr>Wingdings 2</vt:lpstr>
      <vt:lpstr>NYS MEP PD Template 2017-18</vt:lpstr>
      <vt:lpstr>DASA for Students:</vt:lpstr>
      <vt:lpstr>Housekeeping</vt:lpstr>
      <vt:lpstr>Working Agreement</vt:lpstr>
      <vt:lpstr>Goals: What Do you Want to Learn?</vt:lpstr>
      <vt:lpstr>Parking Lot</vt:lpstr>
      <vt:lpstr>What is DASA?</vt:lpstr>
      <vt:lpstr>Covered Groups: NYS (11) </vt:lpstr>
      <vt:lpstr>Who Can Report?</vt:lpstr>
      <vt:lpstr>Where To Report-</vt:lpstr>
      <vt:lpstr>Why Don’t Students Report?</vt:lpstr>
      <vt:lpstr>What Prevents You from Reporting?</vt:lpstr>
      <vt:lpstr>Let’s Practice</vt:lpstr>
      <vt:lpstr>Bullying Is About Power</vt:lpstr>
      <vt:lpstr>Cycle of Bullying</vt:lpstr>
      <vt:lpstr>PowerPoint Presentation</vt:lpstr>
      <vt:lpstr>Speak Up Poster:</vt:lpstr>
      <vt:lpstr>Conclusion</vt:lpstr>
      <vt:lpstr>Thank You for Participating</vt:lpstr>
    </vt:vector>
  </TitlesOfParts>
  <Company>The College at Brockport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Betty Garcia Mathewson</dc:creator>
  <cp:lastModifiedBy>Betty Garcia Mathewson</cp:lastModifiedBy>
  <cp:revision>63</cp:revision>
  <dcterms:created xsi:type="dcterms:W3CDTF">2017-08-03T19:51:28Z</dcterms:created>
  <dcterms:modified xsi:type="dcterms:W3CDTF">2018-11-20T16:41:17Z</dcterms:modified>
</cp:coreProperties>
</file>