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8" r:id="rId2"/>
    <p:sldId id="259" r:id="rId3"/>
    <p:sldId id="267" r:id="rId4"/>
    <p:sldId id="268" r:id="rId5"/>
    <p:sldId id="273" r:id="rId6"/>
    <p:sldId id="289" r:id="rId7"/>
    <p:sldId id="291" r:id="rId8"/>
    <p:sldId id="276" r:id="rId9"/>
    <p:sldId id="257" r:id="rId10"/>
    <p:sldId id="270" r:id="rId11"/>
    <p:sldId id="284" r:id="rId12"/>
    <p:sldId id="295" r:id="rId13"/>
    <p:sldId id="298" r:id="rId14"/>
    <p:sldId id="277" r:id="rId15"/>
    <p:sldId id="296" r:id="rId16"/>
    <p:sldId id="281" r:id="rId17"/>
    <p:sldId id="282" r:id="rId18"/>
    <p:sldId id="28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669900"/>
    <a:srgbClr val="339933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482" autoAdjust="0"/>
  </p:normalViewPr>
  <p:slideViewPr>
    <p:cSldViewPr snapToGrid="0">
      <p:cViewPr varScale="1">
        <p:scale>
          <a:sx n="115" d="100"/>
          <a:sy n="115" d="100"/>
        </p:scale>
        <p:origin x="34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37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7FBD8-388E-406B-BD43-CE357CF37CB4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3D617-91A4-4891-8487-1475FBD0B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37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</a:t>
            </a:r>
            <a:r>
              <a:rPr lang="en-US" baseline="0" dirty="0" smtClean="0"/>
              <a:t> participants to share what they know, fill in other missing characteristics. Generate list under each category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3D617-91A4-4891-8487-1475FBD0B5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3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Girls are 2x more targets and perpetrators of cyber bullying</a:t>
            </a:r>
          </a:p>
          <a:p>
            <a:r>
              <a:rPr lang="en-US" dirty="0" smtClean="0"/>
              <a:t>40% of students threatened on line</a:t>
            </a:r>
          </a:p>
          <a:p>
            <a:r>
              <a:rPr lang="en-US" dirty="0" smtClean="0"/>
              <a:t>1 in 4 students have experience more than once</a:t>
            </a:r>
          </a:p>
          <a:p>
            <a:r>
              <a:rPr lang="en-US" dirty="0" smtClean="0"/>
              <a:t>32% of parents stop supervising students online after age 11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3D617-91A4-4891-8487-1475FBD0B5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37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r>
              <a:rPr lang="en-US" baseline="0" dirty="0" smtClean="0"/>
              <a:t> steps parents can take to keep their children safe:  Computer in common space, set limits, check history, set expectations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3D617-91A4-4891-8487-1475FBD0B5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70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r>
              <a:rPr lang="en-US" baseline="0" dirty="0" smtClean="0"/>
              <a:t> 3- Signs of bulling Brain storm, newsprint:  Get audience participation, fill in missing signs.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3D617-91A4-4891-8487-1475FBD0B5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60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Brainstorm</a:t>
            </a:r>
            <a:r>
              <a:rPr lang="en-US" baseline="0" dirty="0" smtClean="0"/>
              <a:t>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3D617-91A4-4891-8487-1475FBD0B5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70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Brainstorm skills students need to report and why they may be afraid</a:t>
            </a:r>
            <a:r>
              <a:rPr lang="en-US" baseline="0" dirty="0" smtClean="0"/>
              <a:t> to report.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3D617-91A4-4891-8487-1475FBD0B5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01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list of resources for parents online, brain storm additional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3D617-91A4-4891-8487-1475FBD0B5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11/16/2018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11/16/2018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11/16/2018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11/16/2018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pPr/>
              <a:t>11/16/2018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928838"/>
            <a:ext cx="10468864" cy="1828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Proteja a</a:t>
            </a:r>
            <a:r>
              <a:rPr lang="en-US" dirty="0" smtClean="0"/>
              <a:t> sus </a:t>
            </a:r>
            <a:r>
              <a:rPr lang="en-US" dirty="0"/>
              <a:t>h</a:t>
            </a:r>
            <a:r>
              <a:rPr lang="en-US" dirty="0" smtClean="0"/>
              <a:t>ijos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535" y="3242476"/>
            <a:ext cx="9326452" cy="1752600"/>
          </a:xfrm>
        </p:spPr>
        <p:txBody>
          <a:bodyPr/>
          <a:lstStyle/>
          <a:p>
            <a:r>
              <a:rPr lang="en-US" dirty="0" smtClean="0"/>
              <a:t>Lo que necesitan saber los padres acerca de la intimidación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68692" y="5263662"/>
            <a:ext cx="4742662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Hecho</a:t>
            </a:r>
            <a:r>
              <a:rPr lang="en-US" dirty="0" smtClean="0"/>
              <a:t> </a:t>
            </a:r>
            <a:r>
              <a:rPr lang="en-US" smtClean="0"/>
              <a:t>por</a:t>
            </a:r>
            <a:r>
              <a:rPr lang="en-US" dirty="0" smtClean="0"/>
              <a:t>: Tracey D. Messinger, M.S. Ed.</a:t>
            </a:r>
          </a:p>
        </p:txBody>
      </p:sp>
      <p:pic>
        <p:nvPicPr>
          <p:cNvPr id="1026" name="Picture 2" descr="C:\Users\MEOP\AppData\Local\Microsoft\Windows\Temporary Internet Files\Content.IE5\7EXQMLPX\stopbullyin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204" y="3715352"/>
            <a:ext cx="1510087" cy="215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7136" y="4079827"/>
            <a:ext cx="3151556" cy="7718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(ALTO A LA INTIMIDACIÓN)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4774131" y="5263662"/>
            <a:ext cx="48126" cy="457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68692" y="5716914"/>
            <a:ext cx="4742662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Cyberbullying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52987" y="6413326"/>
            <a:ext cx="4258367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Spanish</a:t>
            </a:r>
          </a:p>
        </p:txBody>
      </p:sp>
    </p:spTree>
    <p:extLst>
      <p:ext uri="{BB962C8B-B14F-4D97-AF65-F5344CB8AC3E}">
        <p14:creationId xmlns:p14="http://schemas.microsoft.com/office/powerpoint/2010/main" val="45018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S" dirty="0" smtClean="0">
                <a:solidFill>
                  <a:schemeClr val="tx1"/>
                </a:solidFill>
              </a:rPr>
              <a:t>Grupos</a:t>
            </a:r>
            <a:r>
              <a:rPr lang="es-US" dirty="0" smtClean="0"/>
              <a:t> incluidas: </a:t>
            </a:r>
            <a:r>
              <a:rPr lang="en-US" dirty="0" smtClean="0"/>
              <a:t>NYS (11)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Raza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Color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Peso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País de  de Origen/Etnicidad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Religión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Práctica Religiosa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Discapacidad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Orientación Sexual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Género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Identidad o Expresión de Género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Sexo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20599" y="1871958"/>
            <a:ext cx="5384800" cy="4434840"/>
          </a:xfrm>
        </p:spPr>
        <p:txBody>
          <a:bodyPr>
            <a:normAutofit fontScale="92500" lnSpcReduction="20000"/>
          </a:bodyPr>
          <a:lstStyle/>
          <a:p>
            <a:endParaRPr lang="en-US" b="1" u="sng" dirty="0" smtClean="0"/>
          </a:p>
          <a:p>
            <a:r>
              <a:rPr lang="es-MX" b="1" u="sng" dirty="0" smtClean="0"/>
              <a:t>Asuntos no resueltos en </a:t>
            </a:r>
          </a:p>
          <a:p>
            <a:pPr marL="0" indent="0">
              <a:buNone/>
            </a:pPr>
            <a:r>
              <a:rPr lang="es-MX" b="1" dirty="0"/>
              <a:t>  </a:t>
            </a:r>
            <a:r>
              <a:rPr lang="es-MX" b="1" dirty="0" smtClean="0"/>
              <a:t> </a:t>
            </a:r>
            <a:r>
              <a:rPr lang="es-MX" b="1" u="sng" dirty="0" smtClean="0"/>
              <a:t> el Código de Conducta</a:t>
            </a:r>
          </a:p>
          <a:p>
            <a:pPr marL="0" indent="0">
              <a:buNone/>
            </a:pPr>
            <a:endParaRPr lang="es-MX" b="1" u="sng" dirty="0" smtClean="0"/>
          </a:p>
          <a:p>
            <a:pPr lvl="1"/>
            <a:r>
              <a:rPr lang="es-MX" dirty="0" smtClean="0"/>
              <a:t>Otros actos de </a:t>
            </a:r>
            <a:r>
              <a:rPr lang="es-MX" dirty="0"/>
              <a:t>intimidación </a:t>
            </a:r>
            <a:endParaRPr lang="es-MX" dirty="0" smtClean="0"/>
          </a:p>
          <a:p>
            <a:pPr marL="393192" lvl="1" indent="0">
              <a:buNone/>
            </a:pPr>
            <a:r>
              <a:rPr lang="es-MX" dirty="0"/>
              <a:t> </a:t>
            </a:r>
            <a:r>
              <a:rPr lang="es-MX" dirty="0" smtClean="0"/>
              <a:t>   hacia personas en grupos</a:t>
            </a:r>
          </a:p>
          <a:p>
            <a:pPr marL="393192" lvl="1" indent="0">
              <a:buNone/>
            </a:pPr>
            <a:r>
              <a:rPr lang="es-MX" dirty="0"/>
              <a:t> </a:t>
            </a:r>
            <a:r>
              <a:rPr lang="es-MX" dirty="0" smtClean="0"/>
              <a:t>   no incluidas</a:t>
            </a:r>
          </a:p>
          <a:p>
            <a:pPr lvl="1">
              <a:lnSpc>
                <a:spcPct val="120000"/>
              </a:lnSpc>
            </a:pPr>
            <a:r>
              <a:rPr lang="es-MX" dirty="0" smtClean="0"/>
              <a:t>Ejemplos: pobreza, excentricidad, ser diferente, alto, bajo, atlético, musical, etc.</a:t>
            </a:r>
          </a:p>
          <a:p>
            <a:pPr lvl="1"/>
            <a:endParaRPr lang="es-MX" b="1" u="sng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114" y="2186319"/>
            <a:ext cx="1319014" cy="101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857" y="4934112"/>
            <a:ext cx="3347047" cy="16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27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8358" y="684838"/>
            <a:ext cx="109728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¿</a:t>
            </a:r>
            <a:r>
              <a:rPr lang="es-MX" sz="3600" dirty="0" smtClean="0"/>
              <a:t>Por qué los estudiantes no reportan la intimidación?</a:t>
            </a:r>
            <a:endParaRPr lang="es-MX" sz="3600" dirty="0"/>
          </a:p>
        </p:txBody>
      </p:sp>
      <p:pic>
        <p:nvPicPr>
          <p:cNvPr id="1026" name="Picture 2" descr="C:\Users\MEOP\AppData\Local\Microsoft\Windows\Temporary Internet Files\Content.IE5\DT7U3D1V\Scared_Child_at_Nighttime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48" y="2167175"/>
            <a:ext cx="3511549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38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 que </a:t>
            </a:r>
            <a:r>
              <a:rPr lang="en-US" dirty="0"/>
              <a:t>i</a:t>
            </a:r>
            <a:r>
              <a:rPr lang="en-US" dirty="0" smtClean="0"/>
              <a:t>mpide </a:t>
            </a:r>
            <a:r>
              <a:rPr lang="en-US" dirty="0"/>
              <a:t>q</a:t>
            </a:r>
            <a:r>
              <a:rPr lang="en-US" dirty="0" smtClean="0"/>
              <a:t>ue </a:t>
            </a:r>
            <a:r>
              <a:rPr lang="en-US" dirty="0"/>
              <a:t>r</a:t>
            </a:r>
            <a:r>
              <a:rPr lang="en-US" dirty="0" smtClean="0"/>
              <a:t>eporten--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13432" y="2169832"/>
            <a:ext cx="2496312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s-US" sz="2800" b="1" dirty="0" smtClean="0">
                <a:solidFill>
                  <a:srgbClr val="A50021"/>
                </a:solidFill>
              </a:rPr>
              <a:t>Desesperanza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35908" y="3056289"/>
            <a:ext cx="3602736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s-US" sz="2400" dirty="0" smtClean="0"/>
              <a:t>Temor a la divulgación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13432" y="4049372"/>
            <a:ext cx="2331720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s-US" sz="2400" b="1" dirty="0" smtClean="0">
                <a:solidFill>
                  <a:srgbClr val="669900"/>
                </a:solidFill>
              </a:rPr>
              <a:t>Vulnerabilidad</a:t>
            </a:r>
            <a:endParaRPr lang="es-US" b="1" dirty="0" smtClean="0">
              <a:solidFill>
                <a:srgbClr val="6699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59936" y="4826697"/>
            <a:ext cx="1920240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s-US" sz="2000" dirty="0" smtClean="0">
                <a:solidFill>
                  <a:srgbClr val="A50021"/>
                </a:solidFill>
              </a:rPr>
              <a:t>Desconfianza</a:t>
            </a:r>
            <a:endParaRPr lang="es-US" dirty="0" smtClean="0">
              <a:solidFill>
                <a:srgbClr val="A5002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2688" y="4910726"/>
            <a:ext cx="2221992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s-US" sz="3200" b="1" dirty="0" smtClean="0">
                <a:solidFill>
                  <a:srgbClr val="A50021"/>
                </a:solidFill>
              </a:rPr>
              <a:t>Venganza</a:t>
            </a:r>
            <a:endParaRPr lang="es-US" b="1" dirty="0" smtClean="0">
              <a:solidFill>
                <a:srgbClr val="A5002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86684" y="5790434"/>
            <a:ext cx="2793492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s-US" sz="2400" b="1" dirty="0" smtClean="0"/>
              <a:t>Sentirse</a:t>
            </a:r>
            <a:r>
              <a:rPr lang="es-US" sz="2400" dirty="0" smtClean="0"/>
              <a:t> </a:t>
            </a:r>
            <a:r>
              <a:rPr lang="es-US" sz="2400" b="1" dirty="0" smtClean="0"/>
              <a:t>indefenso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02552" y="5713490"/>
            <a:ext cx="2807208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s-US" sz="2800" b="1" dirty="0" smtClean="0">
                <a:solidFill>
                  <a:srgbClr val="99CC00"/>
                </a:solidFill>
              </a:rPr>
              <a:t>Aislamiento</a:t>
            </a:r>
            <a:endParaRPr lang="es-US" b="1" dirty="0" smtClean="0">
              <a:solidFill>
                <a:srgbClr val="99CC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83296" y="3175848"/>
            <a:ext cx="2633472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s-US" sz="2000" b="1" dirty="0" smtClean="0">
                <a:solidFill>
                  <a:srgbClr val="669900"/>
                </a:solidFill>
              </a:rPr>
              <a:t>Malinterpretación</a:t>
            </a:r>
            <a:endParaRPr lang="es-US" b="1" dirty="0" smtClean="0">
              <a:solidFill>
                <a:srgbClr val="6699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80176" y="3779016"/>
            <a:ext cx="4736592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s-US" sz="3200" b="1" dirty="0" smtClean="0">
                <a:solidFill>
                  <a:srgbClr val="A50021"/>
                </a:solidFill>
              </a:rPr>
              <a:t>Desproporciónamiento</a:t>
            </a:r>
            <a:endParaRPr lang="es-US" b="1" dirty="0" smtClean="0">
              <a:solidFill>
                <a:srgbClr val="A5002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42832" y="5018447"/>
            <a:ext cx="1499616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s-US" b="1" dirty="0" smtClean="0"/>
              <a:t>Miedo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02552" y="4701519"/>
            <a:ext cx="1773936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s-US" sz="2400" b="1" dirty="0" smtClean="0">
                <a:solidFill>
                  <a:srgbClr val="339933"/>
                </a:solidFill>
              </a:rPr>
              <a:t>Vergüenza</a:t>
            </a:r>
            <a:endParaRPr lang="es-US" b="1" dirty="0" smtClean="0">
              <a:solidFill>
                <a:srgbClr val="339933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4380" y="3194241"/>
            <a:ext cx="2318004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s-US" sz="3200" dirty="0" smtClean="0">
                <a:solidFill>
                  <a:srgbClr val="339933"/>
                </a:solidFill>
              </a:rPr>
              <a:t>Impotencia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32804" y="2385786"/>
            <a:ext cx="2212848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s-US" sz="2400" b="1" dirty="0" smtClean="0"/>
              <a:t>Estar expuesto</a:t>
            </a:r>
          </a:p>
        </p:txBody>
      </p:sp>
    </p:spTree>
    <p:extLst>
      <p:ext uri="{BB962C8B-B14F-4D97-AF65-F5344CB8AC3E}">
        <p14:creationId xmlns:p14="http://schemas.microsoft.com/office/powerpoint/2010/main" val="357237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835" y="389242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El espectador puede </a:t>
            </a:r>
            <a:r>
              <a:rPr lang="en-US" dirty="0"/>
              <a:t>a</a:t>
            </a:r>
            <a:r>
              <a:rPr lang="en-US" dirty="0" smtClean="0"/>
              <a:t>yudar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784" y="2218765"/>
            <a:ext cx="3582521" cy="414169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Otras personas dentro del círculo de la intimidación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¿Habilidades que necesitan los estudiantes?</a:t>
            </a:r>
            <a:endParaRPr lang="es-MX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23" y="1532242"/>
            <a:ext cx="7822266" cy="51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906348"/>
          </a:xfrm>
        </p:spPr>
        <p:txBody>
          <a:bodyPr/>
          <a:lstStyle/>
          <a:p>
            <a:r>
              <a:rPr lang="en-US" dirty="0" smtClean="0"/>
              <a:t>Cómo </a:t>
            </a:r>
            <a:r>
              <a:rPr lang="en-US" dirty="0"/>
              <a:t>r</a:t>
            </a:r>
            <a:r>
              <a:rPr lang="en-US" dirty="0" smtClean="0"/>
              <a:t>eportar: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88358"/>
            <a:ext cx="10972800" cy="3936242"/>
          </a:xfrm>
        </p:spPr>
        <p:txBody>
          <a:bodyPr/>
          <a:lstStyle/>
          <a:p>
            <a:r>
              <a:rPr lang="es-MX" dirty="0" smtClean="0"/>
              <a:t>Repórtelo a la escuela (¿a quién?)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No se quede callado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Repórtelo a la policía</a:t>
            </a:r>
            <a:endParaRPr lang="es-MX" dirty="0"/>
          </a:p>
        </p:txBody>
      </p:sp>
      <p:pic>
        <p:nvPicPr>
          <p:cNvPr id="15362" name="Picture 2" descr="C:\Users\MEOP\AppData\Local\Microsoft\Windows\Temporary Internet Files\Content.IE5\QSLLC3EB\reporti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165" y="1847128"/>
            <a:ext cx="531328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03958" y="5409397"/>
            <a:ext cx="3234088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Repórtelo</a:t>
            </a:r>
            <a:r>
              <a:rPr lang="es-MX" dirty="0" smtClean="0"/>
              <a:t> </a:t>
            </a:r>
          </a:p>
          <a:p>
            <a:r>
              <a:rPr lang="es-MX" sz="2400" dirty="0" smtClean="0"/>
              <a:t>por el bien de todos</a:t>
            </a:r>
          </a:p>
        </p:txBody>
      </p:sp>
    </p:spTree>
    <p:extLst>
      <p:ext uri="{BB962C8B-B14F-4D97-AF65-F5344CB8AC3E}">
        <p14:creationId xmlns:p14="http://schemas.microsoft.com/office/powerpoint/2010/main" val="368349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493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Apoye a su estudiante: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935480"/>
            <a:ext cx="11017717" cy="4407568"/>
          </a:xfrm>
        </p:spPr>
        <p:txBody>
          <a:bodyPr>
            <a:normAutofit fontScale="70000" lnSpcReduction="20000"/>
          </a:bodyPr>
          <a:lstStyle/>
          <a:p>
            <a:r>
              <a:rPr lang="es-MX" dirty="0" smtClean="0"/>
              <a:t>Hable sobre el tema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Aclare—¿Es eso cierto?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Publique menos en redes sociales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No comparta todo lo que sabe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Ensaye situaciones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Desarrolle habilidades para enfrentarlo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Fije expectativas y límites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err="1" smtClean="0"/>
              <a:t>Actue</a:t>
            </a:r>
            <a:r>
              <a:rPr lang="es-MX" dirty="0" smtClean="0"/>
              <a:t> en conjunto con la escuela</a:t>
            </a:r>
            <a:endParaRPr lang="es-MX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272" y="2058558"/>
            <a:ext cx="3444834" cy="343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3292">
            <a:off x="8478566" y="1031674"/>
            <a:ext cx="2158600" cy="307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174" y="4806758"/>
            <a:ext cx="2435999" cy="176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80960" y="3776646"/>
            <a:ext cx="3946358" cy="7472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La intimidación en todas sus formas lastima</a:t>
            </a:r>
          </a:p>
          <a:p>
            <a:pPr algn="ctr"/>
            <a:r>
              <a:rPr lang="es-MX" dirty="0" smtClean="0"/>
              <a:t>¡Pongámosle un ALTO!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222172" y="4613521"/>
            <a:ext cx="1318661" cy="17624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Ciber Acoso</a:t>
            </a:r>
          </a:p>
          <a:p>
            <a:pPr algn="ctr"/>
            <a:r>
              <a:rPr lang="es-MX" dirty="0" smtClean="0"/>
              <a:t>¿A ti te gustaría?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75911" y="5533970"/>
            <a:ext cx="1963555" cy="3080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Ciber Seguridad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62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Recursos para apoyar a los estudiantes</a:t>
            </a:r>
            <a:endParaRPr lang="es-MX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16243" y="3115664"/>
            <a:ext cx="3694496" cy="24751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14074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7018" y="4041760"/>
            <a:ext cx="3194581" cy="11278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6467" y="2167124"/>
            <a:ext cx="2639797" cy="17314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0853" y="4332747"/>
            <a:ext cx="26154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9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Preguntas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¿Preguntas no </a:t>
            </a:r>
            <a:r>
              <a:rPr lang="en-US" dirty="0"/>
              <a:t>c</a:t>
            </a:r>
            <a:r>
              <a:rPr lang="en-US" dirty="0" smtClean="0"/>
              <a:t>ontestadas?</a:t>
            </a:r>
            <a:endParaRPr lang="en-US" dirty="0"/>
          </a:p>
        </p:txBody>
      </p:sp>
      <p:pic>
        <p:nvPicPr>
          <p:cNvPr id="20482" name="Picture 2" descr="C:\Users\MEOP\AppData\Local\Microsoft\Windows\Temporary Internet Files\Content.IE5\QSLLC3EB\depositphotos_4439888-Question-Marks-Around-Wor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695" y="1850408"/>
            <a:ext cx="4625454" cy="462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19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Evaluación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Apoyo</a:t>
            </a:r>
          </a:p>
        </p:txBody>
      </p:sp>
      <p:pic>
        <p:nvPicPr>
          <p:cNvPr id="21506" name="Picture 2" descr="C:\Users\MEOP\Desktop\Bullying Clips\18952805_1394280840626954_6776668788443835556_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422" y="2085631"/>
            <a:ext cx="6702117" cy="449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12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Instrucciones para la reunión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075" y="2168216"/>
            <a:ext cx="2284047" cy="3008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72" y="4263833"/>
            <a:ext cx="2957513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8072">
            <a:off x="8691508" y="1927620"/>
            <a:ext cx="2501910" cy="254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11001" y="4290475"/>
            <a:ext cx="3029200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rgbClr val="7030A0"/>
                </a:solidFill>
              </a:rPr>
              <a:t>Crear </a:t>
            </a:r>
            <a:r>
              <a:rPr lang="en-US" sz="2000" dirty="0" smtClean="0">
                <a:solidFill>
                  <a:srgbClr val="7030A0"/>
                </a:solidFill>
              </a:rPr>
              <a:t>un espacio seguro</a:t>
            </a:r>
          </a:p>
        </p:txBody>
      </p:sp>
      <p:sp>
        <p:nvSpPr>
          <p:cNvPr id="4" name="TextBox 3"/>
          <p:cNvSpPr txBox="1"/>
          <p:nvPr/>
        </p:nvSpPr>
        <p:spPr>
          <a:xfrm rot="300000" flipH="1">
            <a:off x="6061386" y="5371556"/>
            <a:ext cx="1498482" cy="39087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tIns="36576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APOYAR</a:t>
            </a:r>
          </a:p>
        </p:txBody>
      </p:sp>
    </p:spTree>
    <p:extLst>
      <p:ext uri="{BB962C8B-B14F-4D97-AF65-F5344CB8AC3E}">
        <p14:creationId xmlns:p14="http://schemas.microsoft.com/office/powerpoint/2010/main" val="286383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875330"/>
          </a:xfrm>
        </p:spPr>
        <p:txBody>
          <a:bodyPr>
            <a:normAutofit/>
          </a:bodyPr>
          <a:lstStyle/>
          <a:p>
            <a:r>
              <a:rPr lang="en-US" dirty="0" smtClean="0"/>
              <a:t>Características de los </a:t>
            </a:r>
            <a:r>
              <a:rPr lang="en-US" dirty="0"/>
              <a:t>i</a:t>
            </a:r>
            <a:r>
              <a:rPr lang="en-US" dirty="0" smtClean="0"/>
              <a:t>ntimidados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Emocionales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</a:t>
            </a:r>
            <a:r>
              <a:rPr lang="es-MX" dirty="0" smtClean="0"/>
              <a:t>ísicas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Sociales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Académicas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Asistencia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691" y="2632674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416" y="2022517"/>
            <a:ext cx="3151187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68" y="4456112"/>
            <a:ext cx="3163887" cy="240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451" y="3703741"/>
            <a:ext cx="2962275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96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06" y="636711"/>
            <a:ext cx="10972800" cy="80707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Características de estudiantes que intimidan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Agresividad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Manipulación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Falta de empatía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Culpan a otros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No se hacen responsables de sus actos o conductas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Sufren acoso o agresión en sus hogares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Preocupados por su reputación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Justifican sus acciones</a:t>
            </a:r>
            <a:endParaRPr lang="es-MX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7781">
            <a:off x="8440991" y="3996837"/>
            <a:ext cx="2798762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C:\Users\MEOP\AppData\Local\Microsoft\Windows\Temporary Internet Files\Content.IE5\DT7U3D1V\Bullying_orange_&amp;_blu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765" y="2848050"/>
            <a:ext cx="864661" cy="94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MEOP\AppData\Local\Microsoft\Windows\Temporary Internet Files\Content.IE5\S3MI0ZNO\cartoonargue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420" y="1897038"/>
            <a:ext cx="977006" cy="77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06" y="1796327"/>
            <a:ext cx="22288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0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Ciber Amenaza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MX" dirty="0" smtClean="0"/>
              <a:t>Texteo, redes sociales, correo electrónico</a:t>
            </a:r>
          </a:p>
          <a:p>
            <a:endParaRPr lang="es-MX" dirty="0" smtClean="0"/>
          </a:p>
          <a:p>
            <a:r>
              <a:rPr lang="es-MX" dirty="0" smtClean="0"/>
              <a:t>Perfiles Falsos</a:t>
            </a:r>
          </a:p>
          <a:p>
            <a:endParaRPr lang="es-MX" dirty="0" smtClean="0"/>
          </a:p>
          <a:p>
            <a:r>
              <a:rPr lang="es-MX" dirty="0" smtClean="0"/>
              <a:t>Anónimos</a:t>
            </a:r>
          </a:p>
          <a:p>
            <a:endParaRPr lang="es-MX" dirty="0" smtClean="0"/>
          </a:p>
          <a:p>
            <a:r>
              <a:rPr lang="es-MX" dirty="0" smtClean="0"/>
              <a:t>Salas de chat</a:t>
            </a:r>
          </a:p>
          <a:p>
            <a:endParaRPr lang="es-MX" dirty="0" smtClean="0"/>
          </a:p>
          <a:p>
            <a:r>
              <a:rPr lang="es-MX" dirty="0" smtClean="0"/>
              <a:t>Textos o correos 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electrónicos masivos</a:t>
            </a:r>
          </a:p>
          <a:p>
            <a:endParaRPr lang="es-MX" dirty="0" smtClean="0"/>
          </a:p>
          <a:p>
            <a:r>
              <a:rPr lang="es-MX" dirty="0" smtClean="0"/>
              <a:t>Texteo con contenido sexual </a:t>
            </a:r>
          </a:p>
          <a:p>
            <a:pPr marL="0" indent="0">
              <a:buNone/>
            </a:pPr>
            <a:r>
              <a:rPr lang="es-MX" dirty="0" smtClean="0"/>
              <a:t>     explícito (sexting)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Rumores, mentiras, fotos modificadas con Photoshop</a:t>
            </a:r>
          </a:p>
          <a:p>
            <a:endParaRPr lang="es-MX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049" y="2323238"/>
            <a:ext cx="2871114" cy="2907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 descr="C:\Users\MEOP\Desktop\Bullying Clips\cyberbullying-900x6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383" y="1119117"/>
            <a:ext cx="4524234" cy="373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8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Estadísticas de Ciber Acoso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40% son amenazados “en línea”</a:t>
            </a:r>
          </a:p>
          <a:p>
            <a:r>
              <a:rPr lang="es-MX" dirty="0" smtClean="0"/>
              <a:t>1 de cada 4 estudiantes lo experimentan más de una vez</a:t>
            </a:r>
          </a:p>
          <a:p>
            <a:r>
              <a:rPr lang="es-MX" dirty="0" smtClean="0"/>
              <a:t>32% de los padres </a:t>
            </a:r>
            <a:r>
              <a:rPr lang="es-MX" b="1" dirty="0" smtClean="0"/>
              <a:t>dejan de supervisar lo que hacen sus hijos en línea </a:t>
            </a:r>
            <a:r>
              <a:rPr lang="es-MX" dirty="0" smtClean="0"/>
              <a:t>después que estos han cumplido los 11 años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265" y="4160331"/>
            <a:ext cx="3243353" cy="2152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7825" y="4148139"/>
            <a:ext cx="3310415" cy="21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7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760"/>
            <a:ext cx="7620000" cy="1155032"/>
          </a:xfrm>
        </p:spPr>
        <p:txBody>
          <a:bodyPr>
            <a:normAutofit/>
          </a:bodyPr>
          <a:lstStyle/>
          <a:p>
            <a:r>
              <a:rPr lang="en-US" dirty="0" smtClean="0"/>
              <a:t>¿Qué es el Ciberacoso?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35479"/>
            <a:ext cx="10972800" cy="4686701"/>
          </a:xfrm>
        </p:spPr>
        <p:txBody>
          <a:bodyPr>
            <a:normAutofit fontScale="77500" lnSpcReduction="20000"/>
          </a:bodyPr>
          <a:lstStyle/>
          <a:p>
            <a:r>
              <a:rPr lang="es-MX" dirty="0" smtClean="0"/>
              <a:t>Existe mediante texteo, redes sociales, e-mails</a:t>
            </a:r>
          </a:p>
          <a:p>
            <a:endParaRPr lang="es-MX" dirty="0" smtClean="0"/>
          </a:p>
          <a:p>
            <a:r>
              <a:rPr lang="es-MX" dirty="0" smtClean="0"/>
              <a:t>Perfiles Falsos</a:t>
            </a:r>
          </a:p>
          <a:p>
            <a:endParaRPr lang="es-MX" dirty="0" smtClean="0"/>
          </a:p>
          <a:p>
            <a:r>
              <a:rPr lang="es-MX" dirty="0" smtClean="0"/>
              <a:t>Anónimos</a:t>
            </a:r>
          </a:p>
          <a:p>
            <a:endParaRPr lang="es-MX" dirty="0" smtClean="0"/>
          </a:p>
          <a:p>
            <a:r>
              <a:rPr lang="es-MX" dirty="0" smtClean="0"/>
              <a:t>Salas de chat </a:t>
            </a:r>
          </a:p>
          <a:p>
            <a:endParaRPr lang="es-MX" dirty="0" smtClean="0"/>
          </a:p>
          <a:p>
            <a:r>
              <a:rPr lang="es-MX" dirty="0" smtClean="0"/>
              <a:t>Textos o correos electrónicos masivos</a:t>
            </a:r>
          </a:p>
          <a:p>
            <a:endParaRPr lang="es-MX" dirty="0" smtClean="0"/>
          </a:p>
          <a:p>
            <a:r>
              <a:rPr lang="es-MX" dirty="0" smtClean="0"/>
              <a:t>Texteo con contenido sexual explícito</a:t>
            </a:r>
          </a:p>
          <a:p>
            <a:endParaRPr lang="es-MX" dirty="0" smtClean="0"/>
          </a:p>
          <a:p>
            <a:r>
              <a:rPr lang="es-MX" dirty="0" smtClean="0"/>
              <a:t>Divulgación de rumores, mentiras, fotos modificadas con </a:t>
            </a:r>
          </a:p>
          <a:p>
            <a:pPr marL="0" indent="0">
              <a:buNone/>
            </a:pPr>
            <a:r>
              <a:rPr lang="es-MX" dirty="0" smtClean="0"/>
              <a:t>    Photoshop</a:t>
            </a:r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3751">
            <a:off x="4018127" y="2254902"/>
            <a:ext cx="274320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6645">
            <a:off x="7872972" y="1003790"/>
            <a:ext cx="3253248" cy="264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 descr="C:\Users\MEOP\AppData\Local\Microsoft\Windows\Temporary Internet Files\Content.IE5\7EXQMLPX\6a00d8341c007953ef017ee6187a07970d-320wi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837" y="4620227"/>
            <a:ext cx="2815988" cy="187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MEOP\AppData\Local\Microsoft\Windows\Temporary Internet Files\Content.IE5\QSLLC3EB\texting-abbreviation-resized-300x169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6607">
            <a:off x="6229526" y="4359050"/>
            <a:ext cx="2020153" cy="113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39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2964"/>
            <a:ext cx="11074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Señales de aviso:</a:t>
            </a:r>
            <a:endParaRPr lang="en-US" dirty="0"/>
          </a:p>
        </p:txBody>
      </p:sp>
      <p:pic>
        <p:nvPicPr>
          <p:cNvPr id="14338" name="Picture 2" descr="C:\Users\MEOP\AppData\Local\Microsoft\Windows\Temporary Internet Files\Content.IE5\QSLLC3EB\warning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133" y="3031958"/>
            <a:ext cx="5886949" cy="359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4998" y="2335367"/>
            <a:ext cx="3907857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¡ADVERTENCIA!</a:t>
            </a:r>
          </a:p>
        </p:txBody>
      </p:sp>
    </p:spTree>
    <p:extLst>
      <p:ext uri="{BB962C8B-B14F-4D97-AF65-F5344CB8AC3E}">
        <p14:creationId xmlns:p14="http://schemas.microsoft.com/office/powerpoint/2010/main" val="17572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Legislación DASA: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Acta de Dignidad para Todos los Estudiantes</a:t>
            </a:r>
          </a:p>
          <a:p>
            <a:pPr marL="0" indent="0">
              <a:buNone/>
            </a:pPr>
            <a:endParaRPr lang="es-MX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Legislación 2012 </a:t>
            </a:r>
          </a:p>
          <a:p>
            <a:pPr marL="0" indent="0">
              <a:buNone/>
            </a:pPr>
            <a:endParaRPr lang="es-MX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Intimidación, acoso y discriminación</a:t>
            </a:r>
          </a:p>
          <a:p>
            <a:pPr marL="0" indent="0">
              <a:buNone/>
            </a:pPr>
            <a:endParaRPr lang="es-MX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Enmiendas 2013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Ciber-Acoso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009" y="2505075"/>
            <a:ext cx="92075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009" y="4626591"/>
            <a:ext cx="1245912" cy="105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C:\Users\MEOP\AppData\Local\Microsoft\Windows\Temporary Internet Files\Content.IE5\DT7U3D1V\bully_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393" y="3642347"/>
            <a:ext cx="1219200" cy="81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MEOP\AppData\Local\Microsoft\Windows\Temporary Internet Files\Content.IE5\DT7U3D1V\workplace-discrimination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880" y="3553864"/>
            <a:ext cx="1447232" cy="99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MEOP\Desktop\Bullying Clips\cyberbullying[2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009" y="5678890"/>
            <a:ext cx="1090114" cy="93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36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YS MEP PD Template 2017-18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Georgi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YS MEP PD Template 2017-18" id="{AFBC7456-0CD3-49A3-B760-76DD69AF16AC}" vid="{B8A2BCC5-158B-447E-8EC9-AA65EBBBA1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NYS MEP PD Template 2017-18</Template>
  <TotalTime>3802</TotalTime>
  <Words>602</Words>
  <Application>Microsoft Office PowerPoint</Application>
  <PresentationFormat>Widescreen</PresentationFormat>
  <Paragraphs>167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Book Antiqua</vt:lpstr>
      <vt:lpstr>Calibri</vt:lpstr>
      <vt:lpstr>Georgia</vt:lpstr>
      <vt:lpstr>Wingdings</vt:lpstr>
      <vt:lpstr>Wingdings 2</vt:lpstr>
      <vt:lpstr>NYS MEP PD Template 2017-18</vt:lpstr>
      <vt:lpstr>Proteja a sus hijos</vt:lpstr>
      <vt:lpstr>Instrucciones para la reunión</vt:lpstr>
      <vt:lpstr>Características de los intimidados</vt:lpstr>
      <vt:lpstr>Características de estudiantes que intimidan</vt:lpstr>
      <vt:lpstr>Ciber Amenaza</vt:lpstr>
      <vt:lpstr>Estadísticas de Ciber Acoso</vt:lpstr>
      <vt:lpstr>¿Qué es el Ciberacoso?</vt:lpstr>
      <vt:lpstr>Señales de aviso:</vt:lpstr>
      <vt:lpstr>Legislación DASA:</vt:lpstr>
      <vt:lpstr>Grupos incluidas: NYS (11)</vt:lpstr>
      <vt:lpstr>¿Por qué los estudiantes no reportan la intimidación?</vt:lpstr>
      <vt:lpstr>Lo que impide que reporten--</vt:lpstr>
      <vt:lpstr>El espectador puede ayudar</vt:lpstr>
      <vt:lpstr>Cómo reportar:</vt:lpstr>
      <vt:lpstr>Apoye a su estudiante:</vt:lpstr>
      <vt:lpstr>Recursos para apoyar a los estudiantes</vt:lpstr>
      <vt:lpstr>Preguntas</vt:lpstr>
      <vt:lpstr>Conclusión</vt:lpstr>
    </vt:vector>
  </TitlesOfParts>
  <Company>The College at Brockport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 Garcia Mathewson</dc:creator>
  <cp:lastModifiedBy>Mary Anne Diaz</cp:lastModifiedBy>
  <cp:revision>163</cp:revision>
  <dcterms:created xsi:type="dcterms:W3CDTF">2017-08-03T19:51:28Z</dcterms:created>
  <dcterms:modified xsi:type="dcterms:W3CDTF">2018-11-16T14:36:31Z</dcterms:modified>
</cp:coreProperties>
</file>