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9"/>
  </p:notesMasterIdLst>
  <p:sldIdLst>
    <p:sldId id="266" r:id="rId5"/>
    <p:sldId id="308" r:id="rId6"/>
    <p:sldId id="309" r:id="rId7"/>
    <p:sldId id="310" r:id="rId8"/>
    <p:sldId id="311" r:id="rId9"/>
    <p:sldId id="312" r:id="rId10"/>
    <p:sldId id="313" r:id="rId11"/>
    <p:sldId id="315" r:id="rId12"/>
    <p:sldId id="317" r:id="rId13"/>
    <p:sldId id="316" r:id="rId14"/>
    <p:sldId id="319" r:id="rId15"/>
    <p:sldId id="318" r:id="rId16"/>
    <p:sldId id="321" r:id="rId17"/>
    <p:sldId id="320" r:id="rId1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2" autoAdjust="0"/>
    <p:restoredTop sz="94619" autoAdjust="0"/>
  </p:normalViewPr>
  <p:slideViewPr>
    <p:cSldViewPr snapToGrid="0">
      <p:cViewPr varScale="1">
        <p:scale>
          <a:sx n="109" d="100"/>
          <a:sy n="109" d="100"/>
        </p:scale>
        <p:origin x="3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7-28T07:58:53.099"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FAAC120F-6DA5-42C3-A44C-FA053A2B9B74}" type="datetimeFigureOut">
              <a:rPr lang="en-US" smtClean="0"/>
              <a:t>8/26/2020</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AF210983-0D7F-46B4-8A48-771B3C0308EE}" type="slidenum">
              <a:rPr lang="en-US" smtClean="0"/>
              <a:t>‹#›</a:t>
            </a:fld>
            <a:endParaRPr lang="en-US"/>
          </a:p>
        </p:txBody>
      </p:sp>
    </p:spTree>
    <p:extLst>
      <p:ext uri="{BB962C8B-B14F-4D97-AF65-F5344CB8AC3E}">
        <p14:creationId xmlns:p14="http://schemas.microsoft.com/office/powerpoint/2010/main" val="360045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see a message “this site is unsecure”.  Click on details and go onto the website.</a:t>
            </a:r>
            <a:endParaRPr lang="en-US" dirty="0"/>
          </a:p>
        </p:txBody>
      </p:sp>
      <p:sp>
        <p:nvSpPr>
          <p:cNvPr id="4" name="Slide Number Placeholder 3"/>
          <p:cNvSpPr>
            <a:spLocks noGrp="1"/>
          </p:cNvSpPr>
          <p:nvPr>
            <p:ph type="sldNum" sz="quarter" idx="10"/>
          </p:nvPr>
        </p:nvSpPr>
        <p:spPr/>
        <p:txBody>
          <a:bodyPr/>
          <a:lstStyle/>
          <a:p>
            <a:fld id="{AF210983-0D7F-46B4-8A48-771B3C0308EE}" type="slidenum">
              <a:rPr lang="en-US" smtClean="0"/>
              <a:t>2</a:t>
            </a:fld>
            <a:endParaRPr lang="en-US"/>
          </a:p>
        </p:txBody>
      </p:sp>
    </p:spTree>
    <p:extLst>
      <p:ext uri="{BB962C8B-B14F-4D97-AF65-F5344CB8AC3E}">
        <p14:creationId xmlns:p14="http://schemas.microsoft.com/office/powerpoint/2010/main" val="58499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Reading</a:t>
            </a:r>
            <a:r>
              <a:rPr lang="en-US" baseline="0" dirty="0" smtClean="0"/>
              <a:t> </a:t>
            </a:r>
            <a:r>
              <a:rPr lang="en-US" dirty="0" smtClean="0"/>
              <a:t>Fluency exam</a:t>
            </a:r>
            <a:r>
              <a:rPr lang="en-US" baseline="0" dirty="0" smtClean="0"/>
              <a:t> is not available online.</a:t>
            </a:r>
            <a:endParaRPr lang="en-US" dirty="0"/>
          </a:p>
        </p:txBody>
      </p:sp>
      <p:sp>
        <p:nvSpPr>
          <p:cNvPr id="4" name="Slide Number Placeholder 3"/>
          <p:cNvSpPr>
            <a:spLocks noGrp="1"/>
          </p:cNvSpPr>
          <p:nvPr>
            <p:ph type="sldNum" sz="quarter" idx="10"/>
          </p:nvPr>
        </p:nvSpPr>
        <p:spPr/>
        <p:txBody>
          <a:bodyPr/>
          <a:lstStyle/>
          <a:p>
            <a:fld id="{AF210983-0D7F-46B4-8A48-771B3C0308EE}" type="slidenum">
              <a:rPr lang="en-US" smtClean="0"/>
              <a:t>4</a:t>
            </a:fld>
            <a:endParaRPr lang="en-US"/>
          </a:p>
        </p:txBody>
      </p:sp>
    </p:spTree>
    <p:extLst>
      <p:ext uri="{BB962C8B-B14F-4D97-AF65-F5344CB8AC3E}">
        <p14:creationId xmlns:p14="http://schemas.microsoft.com/office/powerpoint/2010/main" val="298127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in here CCSS</a:t>
            </a:r>
            <a:r>
              <a:rPr lang="en-US" baseline="0" dirty="0" smtClean="0"/>
              <a:t> Math exam can be read to the student or use the computer reading for the student,</a:t>
            </a:r>
            <a:endParaRPr lang="en-US" dirty="0"/>
          </a:p>
        </p:txBody>
      </p:sp>
      <p:sp>
        <p:nvSpPr>
          <p:cNvPr id="4" name="Slide Number Placeholder 3"/>
          <p:cNvSpPr>
            <a:spLocks noGrp="1"/>
          </p:cNvSpPr>
          <p:nvPr>
            <p:ph type="sldNum" sz="quarter" idx="10"/>
          </p:nvPr>
        </p:nvSpPr>
        <p:spPr/>
        <p:txBody>
          <a:bodyPr/>
          <a:lstStyle/>
          <a:p>
            <a:fld id="{AF210983-0D7F-46B4-8A48-771B3C0308EE}" type="slidenum">
              <a:rPr lang="en-US" smtClean="0"/>
              <a:t>5</a:t>
            </a:fld>
            <a:endParaRPr lang="en-US"/>
          </a:p>
        </p:txBody>
      </p:sp>
    </p:spTree>
    <p:extLst>
      <p:ext uri="{BB962C8B-B14F-4D97-AF65-F5344CB8AC3E}">
        <p14:creationId xmlns:p14="http://schemas.microsoft.com/office/powerpoint/2010/main" val="110856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not skip a question and go on.  If student is struggling</a:t>
            </a:r>
            <a:r>
              <a:rPr lang="en-US" baseline="0" dirty="0" smtClean="0"/>
              <a:t> you can pause for the day.  We recommend maximum of three sessions to complete testing.</a:t>
            </a:r>
            <a:endParaRPr lang="en-US" dirty="0"/>
          </a:p>
        </p:txBody>
      </p:sp>
      <p:sp>
        <p:nvSpPr>
          <p:cNvPr id="4" name="Slide Number Placeholder 3"/>
          <p:cNvSpPr>
            <a:spLocks noGrp="1"/>
          </p:cNvSpPr>
          <p:nvPr>
            <p:ph type="sldNum" sz="quarter" idx="10"/>
          </p:nvPr>
        </p:nvSpPr>
        <p:spPr/>
        <p:txBody>
          <a:bodyPr/>
          <a:lstStyle/>
          <a:p>
            <a:fld id="{AF210983-0D7F-46B4-8A48-771B3C0308EE}" type="slidenum">
              <a:rPr lang="en-US" smtClean="0"/>
              <a:t>6</a:t>
            </a:fld>
            <a:endParaRPr lang="en-US"/>
          </a:p>
        </p:txBody>
      </p:sp>
    </p:spTree>
    <p:extLst>
      <p:ext uri="{BB962C8B-B14F-4D97-AF65-F5344CB8AC3E}">
        <p14:creationId xmlns:p14="http://schemas.microsoft.com/office/powerpoint/2010/main" val="350457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 has an IEP .</a:t>
            </a:r>
            <a:r>
              <a:rPr lang="en-US" baseline="0" dirty="0" smtClean="0"/>
              <a:t>  Tutor can read the test to the student.  If student can’t answer three questions in a row STOP the Exam!</a:t>
            </a:r>
            <a:endParaRPr lang="en-US" dirty="0"/>
          </a:p>
        </p:txBody>
      </p:sp>
      <p:sp>
        <p:nvSpPr>
          <p:cNvPr id="4" name="Slide Number Placeholder 3"/>
          <p:cNvSpPr>
            <a:spLocks noGrp="1"/>
          </p:cNvSpPr>
          <p:nvPr>
            <p:ph type="sldNum" sz="quarter" idx="10"/>
          </p:nvPr>
        </p:nvSpPr>
        <p:spPr/>
        <p:txBody>
          <a:bodyPr/>
          <a:lstStyle/>
          <a:p>
            <a:fld id="{AF210983-0D7F-46B4-8A48-771B3C0308EE}" type="slidenum">
              <a:rPr lang="en-US" smtClean="0"/>
              <a:t>7</a:t>
            </a:fld>
            <a:endParaRPr lang="en-US"/>
          </a:p>
        </p:txBody>
      </p:sp>
    </p:spTree>
    <p:extLst>
      <p:ext uri="{BB962C8B-B14F-4D97-AF65-F5344CB8AC3E}">
        <p14:creationId xmlns:p14="http://schemas.microsoft.com/office/powerpoint/2010/main" val="343245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 will send  Passage</a:t>
            </a:r>
            <a:r>
              <a:rPr lang="en-US" baseline="0" dirty="0" smtClean="0"/>
              <a:t> Reading Fluency exams (student copies and Assessor copies) to Director’s on August 17, 2020.  </a:t>
            </a:r>
            <a:endParaRPr lang="en-US" dirty="0"/>
          </a:p>
        </p:txBody>
      </p:sp>
      <p:sp>
        <p:nvSpPr>
          <p:cNvPr id="4" name="Slide Number Placeholder 3"/>
          <p:cNvSpPr>
            <a:spLocks noGrp="1"/>
          </p:cNvSpPr>
          <p:nvPr>
            <p:ph type="sldNum" sz="quarter" idx="10"/>
          </p:nvPr>
        </p:nvSpPr>
        <p:spPr/>
        <p:txBody>
          <a:bodyPr/>
          <a:lstStyle/>
          <a:p>
            <a:fld id="{AF210983-0D7F-46B4-8A48-771B3C0308EE}" type="slidenum">
              <a:rPr lang="en-US" smtClean="0"/>
              <a:t>9</a:t>
            </a:fld>
            <a:endParaRPr lang="en-US"/>
          </a:p>
        </p:txBody>
      </p:sp>
    </p:spTree>
    <p:extLst>
      <p:ext uri="{BB962C8B-B14F-4D97-AF65-F5344CB8AC3E}">
        <p14:creationId xmlns:p14="http://schemas.microsoft.com/office/powerpoint/2010/main" val="318237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0983-0D7F-46B4-8A48-771B3C0308EE}" type="slidenum">
              <a:rPr lang="en-US" smtClean="0"/>
              <a:t>14</a:t>
            </a:fld>
            <a:endParaRPr lang="en-US"/>
          </a:p>
        </p:txBody>
      </p:sp>
    </p:spTree>
    <p:extLst>
      <p:ext uri="{BB962C8B-B14F-4D97-AF65-F5344CB8AC3E}">
        <p14:creationId xmlns:p14="http://schemas.microsoft.com/office/powerpoint/2010/main" val="76241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8/26/2020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8/26/2020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8/26/2020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8/26/2020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8/26/2020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8/26/2020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8/26/2020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8/26/2020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8/26/2020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8/26/2020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hyperlink" Target="http://mep.ny.easycb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EASY CBM</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Testing </a:t>
            </a:r>
            <a:r>
              <a:rPr lang="en-US" dirty="0" smtClean="0"/>
              <a:t>online</a:t>
            </a:r>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602AC5-31EF-4D6C-888D-802BB6E938A9}"/>
              </a:ext>
            </a:extLst>
          </p:cNvPr>
          <p:cNvSpPr txBox="1"/>
          <p:nvPr/>
        </p:nvSpPr>
        <p:spPr>
          <a:xfrm>
            <a:off x="626557" y="210065"/>
            <a:ext cx="10688405" cy="584775"/>
          </a:xfrm>
          <a:prstGeom prst="rect">
            <a:avLst/>
          </a:prstGeom>
          <a:solidFill>
            <a:srgbClr val="FFFF00"/>
          </a:solidFill>
        </p:spPr>
        <p:txBody>
          <a:bodyPr wrap="square" rtlCol="0">
            <a:spAutoFit/>
          </a:bodyPr>
          <a:lstStyle/>
          <a:p>
            <a:pPr algn="ctr"/>
            <a:r>
              <a:rPr lang="en-US" sz="3200" b="1" dirty="0" smtClean="0">
                <a:cs typeface="Arial" panose="020B0604020202020204" pitchFamily="34" charset="0"/>
              </a:rPr>
              <a:t>Student Lists</a:t>
            </a:r>
            <a:endParaRPr lang="en-US" sz="3200" b="1" dirty="0">
              <a:cs typeface="Arial" panose="020B0604020202020204" pitchFamily="34" charset="0"/>
            </a:endParaRPr>
          </a:p>
        </p:txBody>
      </p:sp>
      <p:sp>
        <p:nvSpPr>
          <p:cNvPr id="5" name="TextBox 4"/>
          <p:cNvSpPr txBox="1"/>
          <p:nvPr/>
        </p:nvSpPr>
        <p:spPr>
          <a:xfrm>
            <a:off x="2159164" y="1516134"/>
            <a:ext cx="8335788" cy="3693319"/>
          </a:xfrm>
          <a:prstGeom prst="rect">
            <a:avLst/>
          </a:prstGeom>
          <a:noFill/>
        </p:spPr>
        <p:txBody>
          <a:bodyPr wrap="square" rtlCol="0">
            <a:spAutoFit/>
          </a:bodyPr>
          <a:lstStyle/>
          <a:p>
            <a:pPr algn="ctr"/>
            <a:r>
              <a:rPr lang="en-US" sz="3600" dirty="0" smtClean="0"/>
              <a:t>Students cannot be tested until Lisa has uploaded the student lists into Easy CBM first.</a:t>
            </a:r>
          </a:p>
          <a:p>
            <a:endParaRPr lang="en-US" dirty="0"/>
          </a:p>
          <a:p>
            <a:endParaRPr lang="en-US" dirty="0" smtClean="0"/>
          </a:p>
          <a:p>
            <a:endParaRPr lang="en-US" dirty="0"/>
          </a:p>
          <a:p>
            <a:r>
              <a:rPr lang="en-US" dirty="0" smtClean="0"/>
              <a:t>Lisa has worked with Directors to identify potential students. If you have recently made a student a Level 3 they may not appear in the list.</a:t>
            </a:r>
          </a:p>
          <a:p>
            <a:r>
              <a:rPr lang="en-US" dirty="0" smtClean="0"/>
              <a:t>If you do not see a student listed please contact your Director so that they can be added.</a:t>
            </a:r>
            <a:endParaRPr lang="en-US" dirty="0"/>
          </a:p>
        </p:txBody>
      </p:sp>
    </p:spTree>
    <p:extLst>
      <p:ext uri="{BB962C8B-B14F-4D97-AF65-F5344CB8AC3E}">
        <p14:creationId xmlns:p14="http://schemas.microsoft.com/office/powerpoint/2010/main" val="3554572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55407" y="666627"/>
            <a:ext cx="10471355" cy="584775"/>
          </a:xfrm>
          <a:prstGeom prst="rect">
            <a:avLst/>
          </a:prstGeom>
          <a:solidFill>
            <a:srgbClr val="FFFF00"/>
          </a:solidFill>
        </p:spPr>
        <p:txBody>
          <a:bodyPr wrap="square" rtlCol="0">
            <a:spAutoFit/>
          </a:bodyPr>
          <a:lstStyle/>
          <a:p>
            <a:pPr algn="ctr"/>
            <a:r>
              <a:rPr lang="en-US" sz="3200" b="1" i="1" dirty="0" smtClean="0"/>
              <a:t>Scenarios</a:t>
            </a:r>
            <a:endParaRPr lang="en-US" sz="3200" b="1" i="1" dirty="0"/>
          </a:p>
        </p:txBody>
      </p:sp>
      <p:sp>
        <p:nvSpPr>
          <p:cNvPr id="3" name="TextBox 2"/>
          <p:cNvSpPr txBox="1"/>
          <p:nvPr/>
        </p:nvSpPr>
        <p:spPr>
          <a:xfrm>
            <a:off x="1221166" y="1645920"/>
            <a:ext cx="10483154" cy="1938992"/>
          </a:xfrm>
          <a:prstGeom prst="rect">
            <a:avLst/>
          </a:prstGeom>
          <a:noFill/>
        </p:spPr>
        <p:txBody>
          <a:bodyPr wrap="square" rtlCol="0">
            <a:spAutoFit/>
          </a:bodyPr>
          <a:lstStyle/>
          <a:p>
            <a:pPr marL="342900" indent="-342900">
              <a:buAutoNum type="arabicPeriod"/>
            </a:pPr>
            <a:r>
              <a:rPr lang="en-US" sz="2400" dirty="0" smtClean="0"/>
              <a:t>If a student has only a phone and is visually impaired they are not a candidate for online testing for Easy CBM.</a:t>
            </a:r>
          </a:p>
          <a:p>
            <a:pPr marL="342900" indent="-342900">
              <a:buAutoNum type="arabicPeriod"/>
            </a:pPr>
            <a:r>
              <a:rPr lang="en-US" sz="2400" dirty="0" smtClean="0"/>
              <a:t>Speak to your Director if you have connectivity or hardware issues.  </a:t>
            </a:r>
          </a:p>
          <a:p>
            <a:pPr marL="342900" indent="-342900">
              <a:buAutoNum type="arabicPeriod"/>
            </a:pPr>
            <a:r>
              <a:rPr lang="en-US" sz="2400" dirty="0" smtClean="0"/>
              <a:t>If you have questions about who should be tested please speak with your Director.</a:t>
            </a:r>
            <a:endParaRPr lang="en-US" sz="2400" dirty="0"/>
          </a:p>
        </p:txBody>
      </p:sp>
    </p:spTree>
    <p:extLst>
      <p:ext uri="{BB962C8B-B14F-4D97-AF65-F5344CB8AC3E}">
        <p14:creationId xmlns:p14="http://schemas.microsoft.com/office/powerpoint/2010/main" val="675527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0CE03-11E6-4665-BB88-2F7F245CF0FF}"/>
              </a:ext>
            </a:extLst>
          </p:cNvPr>
          <p:cNvSpPr txBox="1"/>
          <p:nvPr/>
        </p:nvSpPr>
        <p:spPr>
          <a:xfrm>
            <a:off x="2092461" y="1279038"/>
            <a:ext cx="8134233" cy="5601533"/>
          </a:xfrm>
          <a:prstGeom prst="rect">
            <a:avLst/>
          </a:prstGeom>
          <a:noFill/>
        </p:spPr>
        <p:txBody>
          <a:bodyPr wrap="square" rtlCol="0">
            <a:spAutoFit/>
          </a:bodyPr>
          <a:lstStyle/>
          <a:p>
            <a:pPr marL="285750" indent="-285750">
              <a:buFont typeface="Arial" panose="020B0604020202020204" pitchFamily="34" charset="0"/>
              <a:buChar char="•"/>
            </a:pPr>
            <a:r>
              <a:rPr lang="en-US" sz="1600" b="1" dirty="0">
                <a:cs typeface="Arial" panose="020B0604020202020204" pitchFamily="34" charset="0"/>
              </a:rPr>
              <a:t>You cannot test students until names have been uploaded into Easy CBM system.</a:t>
            </a:r>
          </a:p>
          <a:p>
            <a:pPr marL="285750" indent="-285750">
              <a:buFont typeface="Arial" panose="020B0604020202020204" pitchFamily="34" charset="0"/>
              <a:buChar char="•"/>
            </a:pPr>
            <a:endParaRPr lang="en-US" sz="1600" b="1" dirty="0" smtClean="0">
              <a:cs typeface="Arial" panose="020B0604020202020204" pitchFamily="34" charset="0"/>
            </a:endParaRPr>
          </a:p>
          <a:p>
            <a:pPr marL="285750" indent="-285750">
              <a:buFont typeface="Arial" panose="020B0604020202020204" pitchFamily="34" charset="0"/>
              <a:buChar char="•"/>
            </a:pPr>
            <a:r>
              <a:rPr lang="en-US" sz="1600" b="1" dirty="0" smtClean="0">
                <a:cs typeface="Arial" panose="020B0604020202020204" pitchFamily="34" charset="0"/>
              </a:rPr>
              <a:t>You </a:t>
            </a:r>
            <a:r>
              <a:rPr lang="en-US" sz="1600" b="1" dirty="0">
                <a:cs typeface="Arial" panose="020B0604020202020204" pitchFamily="34" charset="0"/>
              </a:rPr>
              <a:t>can exit out of any of the </a:t>
            </a:r>
            <a:r>
              <a:rPr lang="en-US" sz="1600" b="1" dirty="0" smtClean="0">
                <a:cs typeface="Arial" panose="020B0604020202020204" pitchFamily="34" charset="0"/>
              </a:rPr>
              <a:t> CCSS Reading and CCSS Math exams and it will automatically save where you left off.  You can return </a:t>
            </a:r>
            <a:r>
              <a:rPr lang="en-US" sz="1600" b="1" dirty="0">
                <a:cs typeface="Arial" panose="020B0604020202020204" pitchFamily="34" charset="0"/>
              </a:rPr>
              <a:t>later to </a:t>
            </a:r>
            <a:r>
              <a:rPr lang="en-US" sz="1600" b="1" dirty="0" smtClean="0">
                <a:cs typeface="Arial" panose="020B0604020202020204" pitchFamily="34" charset="0"/>
              </a:rPr>
              <a:t>finish the exam. </a:t>
            </a:r>
            <a:endParaRPr lang="en-US" sz="1600" b="1" dirty="0">
              <a:cs typeface="Arial" panose="020B0604020202020204" pitchFamily="34" charset="0"/>
            </a:endParaRPr>
          </a:p>
          <a:p>
            <a:endParaRPr lang="en-US" sz="1600" b="1" dirty="0">
              <a:cs typeface="Arial" panose="020B0604020202020204" pitchFamily="34" charset="0"/>
            </a:endParaRPr>
          </a:p>
          <a:p>
            <a:pPr marL="285750" indent="-285750">
              <a:buFont typeface="Arial" panose="020B0604020202020204" pitchFamily="34" charset="0"/>
              <a:buChar char="•"/>
            </a:pPr>
            <a:r>
              <a:rPr lang="en-US" sz="1600" b="1" dirty="0" smtClean="0">
                <a:cs typeface="Arial" panose="020B0604020202020204" pitchFamily="34" charset="0"/>
              </a:rPr>
              <a:t>CCSS Reading and CCSS Math </a:t>
            </a:r>
            <a:r>
              <a:rPr lang="en-US" sz="1600" b="1" dirty="0">
                <a:cs typeface="Arial" panose="020B0604020202020204" pitchFamily="34" charset="0"/>
              </a:rPr>
              <a:t>are automatically scored once the exam is completed.  Tutors will </a:t>
            </a:r>
            <a:r>
              <a:rPr lang="en-US" sz="1600" i="1" u="sng" dirty="0">
                <a:cs typeface="Arial" panose="020B0604020202020204" pitchFamily="34" charset="0"/>
              </a:rPr>
              <a:t>not</a:t>
            </a:r>
            <a:r>
              <a:rPr lang="en-US" sz="1600" b="1" dirty="0">
                <a:cs typeface="Arial" panose="020B0604020202020204" pitchFamily="34" charset="0"/>
              </a:rPr>
              <a:t> need to enter scores</a:t>
            </a:r>
            <a:r>
              <a:rPr lang="en-US" sz="1600" b="1" dirty="0" smtClean="0">
                <a:cs typeface="Arial" panose="020B0604020202020204" pitchFamily="34" charset="0"/>
              </a:rPr>
              <a:t>. </a:t>
            </a:r>
            <a:r>
              <a:rPr lang="en-US" sz="1600" b="1" dirty="0">
                <a:cs typeface="Arial" panose="020B0604020202020204" pitchFamily="34" charset="0"/>
              </a:rPr>
              <a:t>T</a:t>
            </a:r>
            <a:r>
              <a:rPr lang="en-US" sz="1600" b="1" dirty="0" smtClean="0">
                <a:cs typeface="Arial" panose="020B0604020202020204" pitchFamily="34" charset="0"/>
              </a:rPr>
              <a:t>he Passage Reading Fluency exam is not available to take online.  </a:t>
            </a:r>
            <a:r>
              <a:rPr lang="en-US" sz="1600" i="1" dirty="0" smtClean="0">
                <a:cs typeface="Arial" panose="020B0604020202020204" pitchFamily="34" charset="0"/>
              </a:rPr>
              <a:t>Reading Fluency scores will need to be entered by the tutor.</a:t>
            </a:r>
          </a:p>
          <a:p>
            <a:pPr marL="285750" indent="-285750">
              <a:buFont typeface="Arial" panose="020B0604020202020204" pitchFamily="34" charset="0"/>
              <a:buChar char="•"/>
            </a:pPr>
            <a:endParaRPr lang="en-US" sz="1600" i="1" dirty="0">
              <a:cs typeface="Arial" panose="020B0604020202020204" pitchFamily="34" charset="0"/>
            </a:endParaRPr>
          </a:p>
          <a:p>
            <a:pPr marL="285750" indent="-285750">
              <a:buFont typeface="Arial" panose="020B0604020202020204" pitchFamily="34" charset="0"/>
              <a:buChar char="•"/>
            </a:pPr>
            <a:r>
              <a:rPr lang="en-US" sz="1600" b="1" dirty="0">
                <a:cs typeface="Arial" panose="020B0604020202020204" pitchFamily="34" charset="0"/>
              </a:rPr>
              <a:t>The Passage Reading Fluency Exams “student and assessor” copies will be sent to Directors on August 17, 2020.  These will be screen shared by tutors with the students reading off of the screen.</a:t>
            </a:r>
          </a:p>
          <a:p>
            <a:pPr marL="285750" indent="-285750">
              <a:buFont typeface="Arial" panose="020B0604020202020204" pitchFamily="34" charset="0"/>
              <a:buChar char="•"/>
            </a:pPr>
            <a:endParaRPr lang="en-US" sz="1600" b="1" dirty="0">
              <a:cs typeface="Arial" panose="020B0604020202020204" pitchFamily="34" charset="0"/>
            </a:endParaRPr>
          </a:p>
          <a:p>
            <a:pPr marL="285750" indent="-285750">
              <a:buFont typeface="Arial" panose="020B0604020202020204" pitchFamily="34" charset="0"/>
              <a:buChar char="•"/>
            </a:pPr>
            <a:r>
              <a:rPr lang="en-US" sz="1600" b="1" dirty="0" smtClean="0">
                <a:cs typeface="Arial" panose="020B0604020202020204" pitchFamily="34" charset="0"/>
              </a:rPr>
              <a:t>If a </a:t>
            </a:r>
            <a:r>
              <a:rPr lang="en-US" sz="1600" b="1" dirty="0">
                <a:cs typeface="Arial" panose="020B0604020202020204" pitchFamily="34" charset="0"/>
              </a:rPr>
              <a:t>student is unable to answer questions then the tutor should exit out of the </a:t>
            </a:r>
            <a:r>
              <a:rPr lang="en-US" sz="1600" b="1" dirty="0" smtClean="0">
                <a:cs typeface="Arial" panose="020B0604020202020204" pitchFamily="34" charset="0"/>
              </a:rPr>
              <a:t>exam</a:t>
            </a:r>
            <a:r>
              <a:rPr lang="en-US" sz="1600" b="1" dirty="0">
                <a:cs typeface="Arial" panose="020B0604020202020204" pitchFamily="34" charset="0"/>
              </a:rPr>
              <a:t> </a:t>
            </a:r>
            <a:r>
              <a:rPr lang="en-US" sz="1600" b="1" dirty="0" smtClean="0">
                <a:cs typeface="Arial" panose="020B0604020202020204" pitchFamily="34" charset="0"/>
              </a:rPr>
              <a:t>and revisit at a future session for a maximum of three attempts. </a:t>
            </a:r>
          </a:p>
          <a:p>
            <a:pPr marL="285750" indent="-285750">
              <a:buFont typeface="Arial" panose="020B0604020202020204" pitchFamily="34" charset="0"/>
              <a:buChar char="•"/>
            </a:pPr>
            <a:endParaRPr lang="en-US" sz="1600" b="1" dirty="0" smtClean="0">
              <a:cs typeface="Arial" panose="020B0604020202020204" pitchFamily="34" charset="0"/>
            </a:endParaRPr>
          </a:p>
          <a:p>
            <a:pPr marL="285750" indent="-285750">
              <a:buFont typeface="Arial" panose="020B0604020202020204" pitchFamily="34" charset="0"/>
              <a:buChar char="•"/>
            </a:pPr>
            <a:r>
              <a:rPr lang="en-US" sz="1600" b="1" dirty="0" smtClean="0">
                <a:cs typeface="Arial" panose="020B0604020202020204" pitchFamily="34" charset="0"/>
              </a:rPr>
              <a:t>The online exams will not let you go to the next question without answering the current one, students will need to guess an answer to move on.</a:t>
            </a:r>
          </a:p>
          <a:p>
            <a:pPr marL="285750" indent="-285750">
              <a:buFont typeface="Arial" panose="020B0604020202020204" pitchFamily="34" charset="0"/>
              <a:buChar char="•"/>
            </a:pPr>
            <a:endParaRPr lang="en-US" sz="1600" b="1" dirty="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8602AC5-31EF-4D6C-888D-802BB6E938A9}"/>
              </a:ext>
            </a:extLst>
          </p:cNvPr>
          <p:cNvSpPr txBox="1"/>
          <p:nvPr/>
        </p:nvSpPr>
        <p:spPr>
          <a:xfrm>
            <a:off x="921525" y="180568"/>
            <a:ext cx="10688405" cy="584775"/>
          </a:xfrm>
          <a:prstGeom prst="rect">
            <a:avLst/>
          </a:prstGeom>
          <a:solidFill>
            <a:srgbClr val="FFFF00"/>
          </a:solidFill>
        </p:spPr>
        <p:txBody>
          <a:bodyPr wrap="square" rtlCol="0">
            <a:spAutoFit/>
          </a:bodyPr>
          <a:lstStyle/>
          <a:p>
            <a:pPr algn="ctr"/>
            <a:r>
              <a:rPr lang="en-US" sz="3200" b="1" dirty="0">
                <a:latin typeface="Arial" panose="020B0604020202020204" pitchFamily="34" charset="0"/>
                <a:cs typeface="Arial" panose="020B0604020202020204" pitchFamily="34" charset="0"/>
              </a:rPr>
              <a:t>Easy CBM </a:t>
            </a:r>
            <a:r>
              <a:rPr lang="en-US" sz="3200" b="1" dirty="0" smtClean="0">
                <a:latin typeface="Arial" panose="020B0604020202020204" pitchFamily="34" charset="0"/>
                <a:cs typeface="Arial" panose="020B0604020202020204" pitchFamily="34" charset="0"/>
              </a:rPr>
              <a:t>Online </a:t>
            </a:r>
            <a:r>
              <a:rPr lang="en-US" sz="3200" b="1" dirty="0">
                <a:latin typeface="Arial" panose="020B0604020202020204" pitchFamily="34" charset="0"/>
                <a:cs typeface="Arial" panose="020B0604020202020204" pitchFamily="34" charset="0"/>
              </a:rPr>
              <a:t>Testing Facts</a:t>
            </a:r>
          </a:p>
        </p:txBody>
      </p:sp>
    </p:spTree>
    <p:extLst>
      <p:ext uri="{BB962C8B-B14F-4D97-AF65-F5344CB8AC3E}">
        <p14:creationId xmlns:p14="http://schemas.microsoft.com/office/powerpoint/2010/main" val="22054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1879527" y="2344600"/>
            <a:ext cx="8023671" cy="1938992"/>
          </a:xfrm>
          <a:prstGeom prst="rect">
            <a:avLst/>
          </a:prstGeom>
        </p:spPr>
        <p:txBody>
          <a:bodyPr wrap="square">
            <a:spAutoFit/>
          </a:bodyPr>
          <a:lstStyle/>
          <a:p>
            <a:r>
              <a:rPr lang="en-US" sz="2000" dirty="0"/>
              <a:t>How to enter student fluency scores in </a:t>
            </a:r>
            <a:r>
              <a:rPr lang="en-US" sz="2000" dirty="0" err="1"/>
              <a:t>easyCBM</a:t>
            </a:r>
            <a:r>
              <a:rPr lang="en-US" sz="2000" dirty="0"/>
              <a:t>: Login to the </a:t>
            </a:r>
            <a:r>
              <a:rPr lang="en-US" sz="2000" dirty="0" err="1"/>
              <a:t>easyCBM</a:t>
            </a:r>
            <a:r>
              <a:rPr lang="en-US" sz="2000" dirty="0"/>
              <a:t> website. Click on "Measures" on top menu bar. Click on "Enter Fall Scores." Click on the name of your METS (i.e., "Brockport"), click the Grade of student (i.e. "Grade 3"), click on your name (the Teacher name!), "PRF" box (Passage Reading Fluency), Enter Total Words Read and Enter # of Errors in the corresponding box. Click Save.</a:t>
            </a:r>
          </a:p>
        </p:txBody>
      </p:sp>
      <p:sp>
        <p:nvSpPr>
          <p:cNvPr id="3" name="TextBox 2"/>
          <p:cNvSpPr txBox="1"/>
          <p:nvPr/>
        </p:nvSpPr>
        <p:spPr>
          <a:xfrm>
            <a:off x="2082473" y="572237"/>
            <a:ext cx="7291602" cy="369332"/>
          </a:xfrm>
          <a:prstGeom prst="rect">
            <a:avLst/>
          </a:prstGeom>
          <a:noFill/>
        </p:spPr>
        <p:txBody>
          <a:bodyPr wrap="square" rtlCol="0">
            <a:spAutoFit/>
          </a:bodyPr>
          <a:lstStyle/>
          <a:p>
            <a:r>
              <a:rPr lang="en-US" b="1" dirty="0" smtClean="0"/>
              <a:t>How to enter Passage Reading Fluency Scores on Easy CBM website</a:t>
            </a:r>
            <a:endParaRPr lang="en-US" b="1" dirty="0"/>
          </a:p>
        </p:txBody>
      </p:sp>
    </p:spTree>
    <p:extLst>
      <p:ext uri="{BB962C8B-B14F-4D97-AF65-F5344CB8AC3E}">
        <p14:creationId xmlns:p14="http://schemas.microsoft.com/office/powerpoint/2010/main" val="170069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506" y="902601"/>
            <a:ext cx="9202994" cy="4524315"/>
          </a:xfrm>
          <a:prstGeom prst="rect">
            <a:avLst/>
          </a:prstGeom>
          <a:noFill/>
        </p:spPr>
        <p:txBody>
          <a:bodyPr wrap="square" rtlCol="0">
            <a:spAutoFit/>
          </a:bodyPr>
          <a:lstStyle/>
          <a:p>
            <a:pPr lvl="0" fontAlgn="base"/>
            <a:r>
              <a:rPr lang="en-US" dirty="0"/>
              <a:t>You are encouraged, but not required, to administer the </a:t>
            </a:r>
            <a:r>
              <a:rPr lang="en-US" dirty="0" err="1"/>
              <a:t>easyCBM</a:t>
            </a:r>
            <a:r>
              <a:rPr lang="en-US" dirty="0"/>
              <a:t> ELA and Math Fall and Winter Benchmark Assessments (pre-tests) to those students determined to be </a:t>
            </a:r>
            <a:r>
              <a:rPr lang="en-US" b="1" dirty="0" smtClean="0"/>
              <a:t>Entering, Emerging, Transitioning</a:t>
            </a:r>
            <a:r>
              <a:rPr lang="en-US" dirty="0" smtClean="0"/>
              <a:t> </a:t>
            </a:r>
            <a:r>
              <a:rPr lang="en-US" dirty="0"/>
              <a:t>on the NYSITELL, NYSESLAT, or equivalent assessments.  </a:t>
            </a:r>
          </a:p>
          <a:p>
            <a:pPr lvl="1" fontAlgn="base"/>
            <a:r>
              <a:rPr lang="en-US" dirty="0"/>
              <a:t>If you do not administer the </a:t>
            </a:r>
            <a:r>
              <a:rPr lang="en-US" dirty="0" err="1"/>
              <a:t>easyCBM</a:t>
            </a:r>
            <a:r>
              <a:rPr lang="en-US" dirty="0"/>
              <a:t> ELA and Math Fall or Winter Benchmark Assessments (pre-tests), please enter a “zero” (0) as their score on the </a:t>
            </a:r>
            <a:r>
              <a:rPr lang="en-US" dirty="0" err="1"/>
              <a:t>easyCBM</a:t>
            </a:r>
            <a:r>
              <a:rPr lang="en-US" dirty="0"/>
              <a:t> ELA and Math Fall or Winter Benchmark Assessments (pre-tests).</a:t>
            </a:r>
          </a:p>
          <a:p>
            <a:pPr lvl="1" fontAlgn="base"/>
            <a:r>
              <a:rPr lang="en-US" dirty="0"/>
              <a:t>You are required to administer the </a:t>
            </a:r>
            <a:r>
              <a:rPr lang="en-US" dirty="0" err="1"/>
              <a:t>easyCBM</a:t>
            </a:r>
            <a:r>
              <a:rPr lang="en-US" dirty="0"/>
              <a:t> ELA or Math Spring Benchmark Assessment (post-test).</a:t>
            </a:r>
          </a:p>
          <a:p>
            <a:r>
              <a:rPr lang="en-US" dirty="0"/>
              <a:t> </a:t>
            </a:r>
            <a:endParaRPr lang="en-US" sz="1600" dirty="0"/>
          </a:p>
          <a:p>
            <a:pPr lvl="0" fontAlgn="base"/>
            <a:r>
              <a:rPr lang="en-US" dirty="0"/>
              <a:t>You are required to administer the </a:t>
            </a:r>
            <a:r>
              <a:rPr lang="en-US" dirty="0" err="1"/>
              <a:t>easyCBM</a:t>
            </a:r>
            <a:r>
              <a:rPr lang="en-US" dirty="0"/>
              <a:t> ELA and Math Fall and Winter Benchmark Assessments (pre-tests) to those students determined to be </a:t>
            </a:r>
            <a:r>
              <a:rPr lang="en-US" b="1" dirty="0" smtClean="0"/>
              <a:t>Expanding and Commanding</a:t>
            </a:r>
            <a:r>
              <a:rPr lang="en-US" dirty="0" smtClean="0"/>
              <a:t> </a:t>
            </a:r>
            <a:r>
              <a:rPr lang="en-US" dirty="0"/>
              <a:t>on the NYSITELL, NYSESLAT, or equivalent assessments. For these students, you </a:t>
            </a:r>
            <a:r>
              <a:rPr lang="en-US" u="sng" dirty="0"/>
              <a:t>may stop after three attempts</a:t>
            </a:r>
            <a:r>
              <a:rPr lang="en-US" dirty="0"/>
              <a:t> on the assessment where appropriate, and enter a “zero” (0) as their score on the </a:t>
            </a:r>
            <a:r>
              <a:rPr lang="en-US" dirty="0" err="1"/>
              <a:t>easyCBM</a:t>
            </a:r>
            <a:r>
              <a:rPr lang="en-US" dirty="0"/>
              <a:t> ELA and Math Fall and Winter Benchmark Assessments (pre-tests).</a:t>
            </a:r>
          </a:p>
          <a:p>
            <a:pPr lvl="1" fontAlgn="base"/>
            <a:r>
              <a:rPr lang="en-US" dirty="0"/>
              <a:t>You are required to administer the </a:t>
            </a:r>
            <a:r>
              <a:rPr lang="en-US" dirty="0" err="1"/>
              <a:t>easyCBM</a:t>
            </a:r>
            <a:r>
              <a:rPr lang="en-US" dirty="0"/>
              <a:t> ELA or Math </a:t>
            </a:r>
            <a:r>
              <a:rPr lang="en-US" dirty="0" smtClean="0"/>
              <a:t>Spring </a:t>
            </a:r>
            <a:r>
              <a:rPr lang="en-US" dirty="0"/>
              <a:t>Benchmark Assessment (post-test).</a:t>
            </a:r>
          </a:p>
        </p:txBody>
      </p:sp>
      <p:sp>
        <p:nvSpPr>
          <p:cNvPr id="3" name="TextBox 2">
            <a:extLst>
              <a:ext uri="{FF2B5EF4-FFF2-40B4-BE49-F238E27FC236}">
                <a16:creationId xmlns:a16="http://schemas.microsoft.com/office/drawing/2014/main" id="{78602AC5-31EF-4D6C-888D-802BB6E938A9}"/>
              </a:ext>
            </a:extLst>
          </p:cNvPr>
          <p:cNvSpPr txBox="1"/>
          <p:nvPr/>
        </p:nvSpPr>
        <p:spPr>
          <a:xfrm>
            <a:off x="921525" y="180568"/>
            <a:ext cx="10688405" cy="584775"/>
          </a:xfrm>
          <a:prstGeom prst="rect">
            <a:avLst/>
          </a:prstGeom>
          <a:solidFill>
            <a:srgbClr val="FFFF00"/>
          </a:solidFill>
        </p:spPr>
        <p:txBody>
          <a:bodyPr wrap="square" rtlCol="0">
            <a:spAutoFit/>
          </a:bodyPr>
          <a:lstStyle/>
          <a:p>
            <a:pPr algn="ctr"/>
            <a:r>
              <a:rPr lang="en-US" sz="3200" b="1" dirty="0">
                <a:latin typeface="Arial" panose="020B0604020202020204" pitchFamily="34" charset="0"/>
                <a:cs typeface="Arial" panose="020B0604020202020204" pitchFamily="34" charset="0"/>
              </a:rPr>
              <a:t>Easy CBM </a:t>
            </a:r>
            <a:r>
              <a:rPr lang="en-US" sz="3200" b="1" dirty="0" smtClean="0">
                <a:latin typeface="Arial" panose="020B0604020202020204" pitchFamily="34" charset="0"/>
                <a:cs typeface="Arial" panose="020B0604020202020204" pitchFamily="34" charset="0"/>
              </a:rPr>
              <a:t>Online </a:t>
            </a:r>
            <a:r>
              <a:rPr lang="en-US" sz="3200" b="1" dirty="0">
                <a:latin typeface="Arial" panose="020B0604020202020204" pitchFamily="34" charset="0"/>
                <a:cs typeface="Arial" panose="020B0604020202020204" pitchFamily="34" charset="0"/>
              </a:rPr>
              <a:t>Testing Facts</a:t>
            </a:r>
          </a:p>
        </p:txBody>
      </p:sp>
    </p:spTree>
    <p:extLst>
      <p:ext uri="{BB962C8B-B14F-4D97-AF65-F5344CB8AC3E}">
        <p14:creationId xmlns:p14="http://schemas.microsoft.com/office/powerpoint/2010/main" val="3423022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olidDmnd">
          <a:fgClr>
            <a:schemeClr val="bg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Easy CBM sign-in </a:t>
            </a:r>
          </a:p>
        </p:txBody>
      </p:sp>
      <p:sp>
        <p:nvSpPr>
          <p:cNvPr id="5" name="Content Placeholder 4">
            <a:extLst>
              <a:ext uri="{FF2B5EF4-FFF2-40B4-BE49-F238E27FC236}">
                <a16:creationId xmlns:a16="http://schemas.microsoft.com/office/drawing/2014/main" id="{35DD24FD-C3DC-4CE6-970E-34A8C1C536FE}"/>
              </a:ext>
            </a:extLst>
          </p:cNvPr>
          <p:cNvSpPr>
            <a:spLocks noGrp="1"/>
          </p:cNvSpPr>
          <p:nvPr>
            <p:ph idx="1"/>
          </p:nvPr>
        </p:nvSpPr>
        <p:spPr/>
        <p:txBody>
          <a:bodyPr/>
          <a:lstStyle/>
          <a:p>
            <a:r>
              <a:rPr lang="en-US" dirty="0" smtClean="0">
                <a:hlinkClick r:id="rId4"/>
              </a:rPr>
              <a:t>http://mep.ny.easycbm.com</a:t>
            </a:r>
            <a:endParaRPr lang="en-US" dirty="0"/>
          </a:p>
          <a:p>
            <a:endParaRPr lang="en-US" dirty="0"/>
          </a:p>
          <a:p>
            <a:endParaRPr lang="en-US" dirty="0"/>
          </a:p>
        </p:txBody>
      </p:sp>
      <p:pic>
        <p:nvPicPr>
          <p:cNvPr id="7" name="Picture 6">
            <a:extLst>
              <a:ext uri="{FF2B5EF4-FFF2-40B4-BE49-F238E27FC236}">
                <a16:creationId xmlns:a16="http://schemas.microsoft.com/office/drawing/2014/main" id="{8E95E9AD-294F-4B85-B753-439DC5625071}"/>
              </a:ext>
            </a:extLst>
          </p:cNvPr>
          <p:cNvPicPr>
            <a:picLocks noChangeAspect="1"/>
          </p:cNvPicPr>
          <p:nvPr/>
        </p:nvPicPr>
        <p:blipFill>
          <a:blip r:embed="rId5"/>
          <a:stretch>
            <a:fillRect/>
          </a:stretch>
        </p:blipFill>
        <p:spPr>
          <a:xfrm>
            <a:off x="1693036" y="2586125"/>
            <a:ext cx="8805927" cy="3828984"/>
          </a:xfrm>
          <a:prstGeom prst="rect">
            <a:avLst/>
          </a:prstGeom>
        </p:spPr>
      </p:pic>
    </p:spTree>
    <p:extLst>
      <p:ext uri="{BB962C8B-B14F-4D97-AF65-F5344CB8AC3E}">
        <p14:creationId xmlns:p14="http://schemas.microsoft.com/office/powerpoint/2010/main" val="265522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F2B6AE-E0C4-49D4-A88A-A1398EE86B37}"/>
              </a:ext>
            </a:extLst>
          </p:cNvPr>
          <p:cNvPicPr>
            <a:picLocks noChangeAspect="1"/>
          </p:cNvPicPr>
          <p:nvPr/>
        </p:nvPicPr>
        <p:blipFill>
          <a:blip r:embed="rId2"/>
          <a:stretch>
            <a:fillRect/>
          </a:stretch>
        </p:blipFill>
        <p:spPr>
          <a:xfrm>
            <a:off x="474657" y="1066407"/>
            <a:ext cx="4095780" cy="3648102"/>
          </a:xfrm>
          <a:prstGeom prst="rect">
            <a:avLst/>
          </a:prstGeom>
        </p:spPr>
      </p:pic>
      <p:pic>
        <p:nvPicPr>
          <p:cNvPr id="5" name="Picture 4">
            <a:extLst>
              <a:ext uri="{FF2B5EF4-FFF2-40B4-BE49-F238E27FC236}">
                <a16:creationId xmlns:a16="http://schemas.microsoft.com/office/drawing/2014/main" id="{616A2644-2BC5-4C04-9483-E86659FE8F99}"/>
              </a:ext>
            </a:extLst>
          </p:cNvPr>
          <p:cNvPicPr>
            <a:picLocks noChangeAspect="1"/>
          </p:cNvPicPr>
          <p:nvPr/>
        </p:nvPicPr>
        <p:blipFill>
          <a:blip r:embed="rId3"/>
          <a:stretch>
            <a:fillRect/>
          </a:stretch>
        </p:blipFill>
        <p:spPr>
          <a:xfrm>
            <a:off x="4666752" y="806403"/>
            <a:ext cx="5462117" cy="3536447"/>
          </a:xfrm>
          <a:prstGeom prst="rect">
            <a:avLst/>
          </a:prstGeom>
        </p:spPr>
      </p:pic>
      <p:sp>
        <p:nvSpPr>
          <p:cNvPr id="6" name="TextBox 5">
            <a:extLst>
              <a:ext uri="{FF2B5EF4-FFF2-40B4-BE49-F238E27FC236}">
                <a16:creationId xmlns:a16="http://schemas.microsoft.com/office/drawing/2014/main" id="{2686E6E6-29E4-4AF2-AA13-BFE25D6D22BF}"/>
              </a:ext>
            </a:extLst>
          </p:cNvPr>
          <p:cNvSpPr txBox="1"/>
          <p:nvPr/>
        </p:nvSpPr>
        <p:spPr>
          <a:xfrm>
            <a:off x="510493" y="5065664"/>
            <a:ext cx="4622489" cy="646331"/>
          </a:xfrm>
          <a:prstGeom prst="rect">
            <a:avLst/>
          </a:prstGeom>
          <a:solidFill>
            <a:srgbClr val="FFFF00"/>
          </a:solidFill>
        </p:spPr>
        <p:txBody>
          <a:bodyPr wrap="square" rtlCol="0">
            <a:spAutoFit/>
          </a:bodyPr>
          <a:lstStyle/>
          <a:p>
            <a:r>
              <a:rPr lang="en-US" b="1" dirty="0">
                <a:cs typeface="Arial" panose="020B0604020202020204" pitchFamily="34" charset="0"/>
              </a:rPr>
              <a:t>This is where you will sign-in to start the </a:t>
            </a:r>
            <a:r>
              <a:rPr lang="en-US" b="1" dirty="0" smtClean="0">
                <a:cs typeface="Arial" panose="020B0604020202020204" pitchFamily="34" charset="0"/>
              </a:rPr>
              <a:t>online </a:t>
            </a:r>
            <a:r>
              <a:rPr lang="en-US" b="1" dirty="0">
                <a:cs typeface="Arial" panose="020B0604020202020204" pitchFamily="34" charset="0"/>
              </a:rPr>
              <a:t>testing.</a:t>
            </a:r>
          </a:p>
        </p:txBody>
      </p:sp>
      <p:sp>
        <p:nvSpPr>
          <p:cNvPr id="7" name="TextBox 6">
            <a:extLst>
              <a:ext uri="{FF2B5EF4-FFF2-40B4-BE49-F238E27FC236}">
                <a16:creationId xmlns:a16="http://schemas.microsoft.com/office/drawing/2014/main" id="{0C8FF8CA-C675-4313-BBCD-F4D5C572F9C0}"/>
              </a:ext>
            </a:extLst>
          </p:cNvPr>
          <p:cNvSpPr txBox="1"/>
          <p:nvPr/>
        </p:nvSpPr>
        <p:spPr>
          <a:xfrm>
            <a:off x="6442095" y="2949677"/>
            <a:ext cx="4020212" cy="2308324"/>
          </a:xfrm>
          <a:prstGeom prst="rect">
            <a:avLst/>
          </a:prstGeom>
          <a:noFill/>
        </p:spPr>
        <p:txBody>
          <a:bodyPr wrap="square" rtlCol="0">
            <a:spAutoFit/>
          </a:bodyPr>
          <a:lstStyle/>
          <a:p>
            <a:r>
              <a:rPr lang="en-US" i="1" dirty="0">
                <a:cs typeface="Arial" panose="020B0604020202020204" pitchFamily="34" charset="0"/>
              </a:rPr>
              <a:t>You will need to type in the tutor sign-in for Easy CBM in this box.  </a:t>
            </a:r>
          </a:p>
          <a:p>
            <a:endParaRPr lang="en-US" i="1" dirty="0">
              <a:cs typeface="Arial" panose="020B0604020202020204" pitchFamily="34" charset="0"/>
            </a:endParaRPr>
          </a:p>
          <a:p>
            <a:r>
              <a:rPr lang="en-US" i="1" dirty="0">
                <a:cs typeface="Arial" panose="020B0604020202020204" pitchFamily="34" charset="0"/>
              </a:rPr>
              <a:t>Example:  </a:t>
            </a:r>
            <a:r>
              <a:rPr lang="en-US" i="1" dirty="0" err="1">
                <a:cs typeface="Arial" panose="020B0604020202020204" pitchFamily="34" charset="0"/>
              </a:rPr>
              <a:t>lrivera</a:t>
            </a:r>
            <a:r>
              <a:rPr lang="en-US" i="1" dirty="0">
                <a:cs typeface="Arial" panose="020B0604020202020204" pitchFamily="34" charset="0"/>
              </a:rPr>
              <a:t> then click on the Go! Button</a:t>
            </a:r>
            <a:r>
              <a:rPr lang="en-US" i="1" dirty="0" smtClean="0">
                <a:cs typeface="Arial" panose="020B0604020202020204" pitchFamily="34" charset="0"/>
              </a:rPr>
              <a:t>.  Tutor has control of the computer, screen sharing questions and student gives verbal answer which tutor needs to click on the answer</a:t>
            </a:r>
            <a:endParaRPr lang="en-US" i="1" dirty="0">
              <a:cs typeface="Arial" panose="020B0604020202020204" pitchFamily="34" charset="0"/>
            </a:endParaRPr>
          </a:p>
        </p:txBody>
      </p:sp>
    </p:spTree>
    <p:extLst>
      <p:ext uri="{BB962C8B-B14F-4D97-AF65-F5344CB8AC3E}">
        <p14:creationId xmlns:p14="http://schemas.microsoft.com/office/powerpoint/2010/main" val="3044616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4FF6E-7E84-4F5C-8FAB-234A03167D19}"/>
              </a:ext>
            </a:extLst>
          </p:cNvPr>
          <p:cNvPicPr>
            <a:picLocks noChangeAspect="1"/>
          </p:cNvPicPr>
          <p:nvPr/>
        </p:nvPicPr>
        <p:blipFill>
          <a:blip r:embed="rId3"/>
          <a:stretch>
            <a:fillRect/>
          </a:stretch>
        </p:blipFill>
        <p:spPr>
          <a:xfrm>
            <a:off x="313642" y="845683"/>
            <a:ext cx="5357375" cy="2382838"/>
          </a:xfrm>
          <a:prstGeom prst="rect">
            <a:avLst/>
          </a:prstGeom>
        </p:spPr>
      </p:pic>
      <p:pic>
        <p:nvPicPr>
          <p:cNvPr id="5" name="Picture 4">
            <a:extLst>
              <a:ext uri="{FF2B5EF4-FFF2-40B4-BE49-F238E27FC236}">
                <a16:creationId xmlns:a16="http://schemas.microsoft.com/office/drawing/2014/main" id="{B5883B72-2F5F-4E6E-B036-6E525D0FEE4C}"/>
              </a:ext>
            </a:extLst>
          </p:cNvPr>
          <p:cNvPicPr>
            <a:picLocks noChangeAspect="1"/>
          </p:cNvPicPr>
          <p:nvPr/>
        </p:nvPicPr>
        <p:blipFill>
          <a:blip r:embed="rId4"/>
          <a:stretch>
            <a:fillRect/>
          </a:stretch>
        </p:blipFill>
        <p:spPr>
          <a:xfrm>
            <a:off x="4831150" y="1653174"/>
            <a:ext cx="6939013" cy="1976452"/>
          </a:xfrm>
          <a:prstGeom prst="rect">
            <a:avLst/>
          </a:prstGeom>
        </p:spPr>
      </p:pic>
      <p:sp>
        <p:nvSpPr>
          <p:cNvPr id="6" name="TextBox 5">
            <a:extLst>
              <a:ext uri="{FF2B5EF4-FFF2-40B4-BE49-F238E27FC236}">
                <a16:creationId xmlns:a16="http://schemas.microsoft.com/office/drawing/2014/main" id="{4F879C8C-7A85-4361-8156-71BD77661CAC}"/>
              </a:ext>
            </a:extLst>
          </p:cNvPr>
          <p:cNvSpPr txBox="1"/>
          <p:nvPr/>
        </p:nvSpPr>
        <p:spPr>
          <a:xfrm>
            <a:off x="538542" y="3337840"/>
            <a:ext cx="4577610" cy="1477328"/>
          </a:xfrm>
          <a:prstGeom prst="rect">
            <a:avLst/>
          </a:prstGeom>
          <a:solidFill>
            <a:srgbClr val="FFFF00"/>
          </a:solidFill>
        </p:spPr>
        <p:txBody>
          <a:bodyPr wrap="square" rtlCol="0">
            <a:spAutoFit/>
          </a:bodyPr>
          <a:lstStyle/>
          <a:p>
            <a:r>
              <a:rPr lang="en-US" b="1" dirty="0">
                <a:cs typeface="Arial" panose="020B0604020202020204" pitchFamily="34" charset="0"/>
              </a:rPr>
              <a:t>When you hit “Click to Select” a drop down menu will display all students that are assigned to you (the tutor).  You will need to click on the name of the student you are testing.</a:t>
            </a:r>
          </a:p>
        </p:txBody>
      </p:sp>
      <p:sp>
        <p:nvSpPr>
          <p:cNvPr id="7" name="TextBox 6">
            <a:extLst>
              <a:ext uri="{FF2B5EF4-FFF2-40B4-BE49-F238E27FC236}">
                <a16:creationId xmlns:a16="http://schemas.microsoft.com/office/drawing/2014/main" id="{D17F97EE-310A-47FC-B557-406376B9DB0B}"/>
              </a:ext>
            </a:extLst>
          </p:cNvPr>
          <p:cNvSpPr txBox="1"/>
          <p:nvPr/>
        </p:nvSpPr>
        <p:spPr>
          <a:xfrm>
            <a:off x="6619583" y="3769796"/>
            <a:ext cx="4072726" cy="2308324"/>
          </a:xfrm>
          <a:prstGeom prst="rect">
            <a:avLst/>
          </a:prstGeom>
          <a:solidFill>
            <a:srgbClr val="FFFF00"/>
          </a:solidFill>
        </p:spPr>
        <p:txBody>
          <a:bodyPr wrap="square" rtlCol="0">
            <a:spAutoFit/>
          </a:bodyPr>
          <a:lstStyle/>
          <a:p>
            <a:r>
              <a:rPr lang="en-US" b="1" dirty="0">
                <a:cs typeface="Arial" panose="020B0604020202020204" pitchFamily="34" charset="0"/>
              </a:rPr>
              <a:t>This is where you select the test that the student is taking.</a:t>
            </a:r>
          </a:p>
          <a:p>
            <a:r>
              <a:rPr lang="en-US" b="1" dirty="0">
                <a:cs typeface="Arial" panose="020B0604020202020204" pitchFamily="34" charset="0"/>
              </a:rPr>
              <a:t>Please note that you will only select the CCSS Math or CCSS Reading, as these are the assessments we use.</a:t>
            </a:r>
          </a:p>
          <a:p>
            <a:endParaRPr lang="en-US" b="1" dirty="0">
              <a:cs typeface="Arial" panose="020B0604020202020204" pitchFamily="34" charset="0"/>
            </a:endParaRPr>
          </a:p>
          <a:p>
            <a:r>
              <a:rPr lang="en-US" b="1" dirty="0">
                <a:cs typeface="Arial" panose="020B0604020202020204" pitchFamily="34" charset="0"/>
              </a:rPr>
              <a:t>Once you click on the test you will need to click on “Take Test” button.</a:t>
            </a:r>
          </a:p>
        </p:txBody>
      </p:sp>
      <p:sp>
        <p:nvSpPr>
          <p:cNvPr id="4" name="Left Arrow 3"/>
          <p:cNvSpPr/>
          <p:nvPr/>
        </p:nvSpPr>
        <p:spPr>
          <a:xfrm>
            <a:off x="8824240" y="2180341"/>
            <a:ext cx="1788699" cy="218744"/>
          </a:xfrm>
          <a:prstGeom prst="leftArrow">
            <a:avLst/>
          </a:prstGeom>
          <a:gradFill>
            <a:gsLst>
              <a:gs pos="0">
                <a:srgbClr val="0070C0"/>
              </a:gs>
              <a:gs pos="34000">
                <a:srgbClr val="0070C0"/>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9099069" y="2399083"/>
            <a:ext cx="2339779" cy="296921"/>
          </a:xfrm>
          <a:prstGeom prst="leftArrow">
            <a:avLst/>
          </a:prstGeom>
          <a:gradFill>
            <a:gsLst>
              <a:gs pos="0">
                <a:srgbClr val="0070C0"/>
              </a:gs>
              <a:gs pos="34000">
                <a:srgbClr val="0070C0"/>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8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7D3A58-0F4B-4613-B65E-547D85999E46}"/>
              </a:ext>
            </a:extLst>
          </p:cNvPr>
          <p:cNvPicPr>
            <a:picLocks noChangeAspect="1"/>
          </p:cNvPicPr>
          <p:nvPr/>
        </p:nvPicPr>
        <p:blipFill>
          <a:blip r:embed="rId3"/>
          <a:stretch>
            <a:fillRect/>
          </a:stretch>
        </p:blipFill>
        <p:spPr>
          <a:xfrm>
            <a:off x="2517414" y="516805"/>
            <a:ext cx="6677074" cy="3681439"/>
          </a:xfrm>
          <a:prstGeom prst="rect">
            <a:avLst/>
          </a:prstGeom>
        </p:spPr>
      </p:pic>
      <p:sp>
        <p:nvSpPr>
          <p:cNvPr id="6" name="TextBox 5">
            <a:extLst>
              <a:ext uri="{FF2B5EF4-FFF2-40B4-BE49-F238E27FC236}">
                <a16:creationId xmlns:a16="http://schemas.microsoft.com/office/drawing/2014/main" id="{99B49A90-D5C0-4C02-9422-4DE849778CE5}"/>
              </a:ext>
            </a:extLst>
          </p:cNvPr>
          <p:cNvSpPr txBox="1"/>
          <p:nvPr/>
        </p:nvSpPr>
        <p:spPr>
          <a:xfrm>
            <a:off x="1469773" y="3926871"/>
            <a:ext cx="9452540" cy="2308324"/>
          </a:xfrm>
          <a:prstGeom prst="rect">
            <a:avLst/>
          </a:prstGeom>
          <a:solidFill>
            <a:srgbClr val="FFFF00"/>
          </a:solidFill>
        </p:spPr>
        <p:txBody>
          <a:bodyPr wrap="square" rtlCol="0">
            <a:spAutoFit/>
          </a:bodyPr>
          <a:lstStyle/>
          <a:p>
            <a:r>
              <a:rPr lang="en-US" b="1" dirty="0">
                <a:cs typeface="Arial" panose="020B0604020202020204" pitchFamily="34" charset="0"/>
              </a:rPr>
              <a:t>Sound Test:  Please click on the continue button to check your sound on your computer.  The computer will read the questions. </a:t>
            </a:r>
          </a:p>
          <a:p>
            <a:endParaRPr lang="en-US" b="1" dirty="0">
              <a:cs typeface="Arial" panose="020B0604020202020204" pitchFamily="34" charset="0"/>
            </a:endParaRPr>
          </a:p>
          <a:p>
            <a:r>
              <a:rPr lang="en-US" b="1" dirty="0">
                <a:cs typeface="Arial" panose="020B0604020202020204" pitchFamily="34" charset="0"/>
              </a:rPr>
              <a:t>The sound will only work on the </a:t>
            </a:r>
            <a:r>
              <a:rPr lang="en-US" b="1" dirty="0" smtClean="0">
                <a:cs typeface="Arial" panose="020B0604020202020204" pitchFamily="34" charset="0"/>
              </a:rPr>
              <a:t>CCSS Math </a:t>
            </a:r>
            <a:r>
              <a:rPr lang="en-US" b="1" dirty="0">
                <a:cs typeface="Arial" panose="020B0604020202020204" pitchFamily="34" charset="0"/>
              </a:rPr>
              <a:t>Exam in English or Spanish.</a:t>
            </a:r>
          </a:p>
          <a:p>
            <a:endParaRPr lang="en-US" b="1" dirty="0">
              <a:cs typeface="Arial" panose="020B0604020202020204" pitchFamily="34" charset="0"/>
            </a:endParaRPr>
          </a:p>
          <a:p>
            <a:r>
              <a:rPr lang="en-US" b="1" dirty="0">
                <a:cs typeface="Arial" panose="020B0604020202020204" pitchFamily="34" charset="0"/>
              </a:rPr>
              <a:t>This screen will only come up if you have chosen the CCSS Math Exam.</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20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680539-0ACD-4E30-B5F4-DAAE3A244801}"/>
              </a:ext>
            </a:extLst>
          </p:cNvPr>
          <p:cNvPicPr>
            <a:picLocks noChangeAspect="1"/>
          </p:cNvPicPr>
          <p:nvPr/>
        </p:nvPicPr>
        <p:blipFill>
          <a:blip r:embed="rId3"/>
          <a:stretch>
            <a:fillRect/>
          </a:stretch>
        </p:blipFill>
        <p:spPr>
          <a:xfrm>
            <a:off x="875130" y="656795"/>
            <a:ext cx="4843261" cy="4521065"/>
          </a:xfrm>
          <a:prstGeom prst="rect">
            <a:avLst/>
          </a:prstGeom>
        </p:spPr>
      </p:pic>
      <p:sp>
        <p:nvSpPr>
          <p:cNvPr id="3" name="TextBox 2">
            <a:extLst>
              <a:ext uri="{FF2B5EF4-FFF2-40B4-BE49-F238E27FC236}">
                <a16:creationId xmlns:a16="http://schemas.microsoft.com/office/drawing/2014/main" id="{22D16942-DC36-4569-9BB8-26069E79211E}"/>
              </a:ext>
            </a:extLst>
          </p:cNvPr>
          <p:cNvSpPr txBox="1"/>
          <p:nvPr/>
        </p:nvSpPr>
        <p:spPr>
          <a:xfrm>
            <a:off x="7489104" y="1250989"/>
            <a:ext cx="3786626" cy="4247317"/>
          </a:xfrm>
          <a:prstGeom prst="rect">
            <a:avLst/>
          </a:prstGeom>
          <a:solidFill>
            <a:srgbClr val="FFFF00"/>
          </a:solidFill>
        </p:spPr>
        <p:txBody>
          <a:bodyPr wrap="square" rtlCol="0">
            <a:spAutoFit/>
          </a:bodyPr>
          <a:lstStyle/>
          <a:p>
            <a:r>
              <a:rPr lang="en-US" b="1" dirty="0">
                <a:cs typeface="Arial" panose="020B0604020202020204" pitchFamily="34" charset="0"/>
              </a:rPr>
              <a:t>This is an example of a question on </a:t>
            </a:r>
            <a:r>
              <a:rPr lang="en-US" b="1" dirty="0" smtClean="0">
                <a:cs typeface="Arial" panose="020B0604020202020204" pitchFamily="34" charset="0"/>
              </a:rPr>
              <a:t>the CCSS </a:t>
            </a:r>
            <a:r>
              <a:rPr lang="en-US" b="1" dirty="0">
                <a:cs typeface="Arial" panose="020B0604020202020204" pitchFamily="34" charset="0"/>
              </a:rPr>
              <a:t>Math assessment.  Please note on the top you can choose English or Spanish.  The computer will read the question to you (in English or Spanish</a:t>
            </a:r>
            <a:r>
              <a:rPr lang="en-US" b="1" dirty="0" smtClean="0">
                <a:cs typeface="Arial" panose="020B0604020202020204" pitchFamily="34" charset="0"/>
              </a:rPr>
              <a:t>) or you can choose to read the questions for CCSS Math only to the student. </a:t>
            </a:r>
            <a:endParaRPr lang="en-US" b="1" dirty="0">
              <a:cs typeface="Arial" panose="020B0604020202020204" pitchFamily="34" charset="0"/>
            </a:endParaRPr>
          </a:p>
          <a:p>
            <a:endParaRPr lang="en-US" b="1" dirty="0">
              <a:cs typeface="Arial" panose="020B0604020202020204" pitchFamily="34" charset="0"/>
            </a:endParaRPr>
          </a:p>
          <a:p>
            <a:r>
              <a:rPr lang="en-US" b="1" dirty="0">
                <a:cs typeface="Arial" panose="020B0604020202020204" pitchFamily="34" charset="0"/>
              </a:rPr>
              <a:t>The student can tell you the answer.  The tutor will need to click the circle that the student chose</a:t>
            </a:r>
            <a:r>
              <a:rPr lang="en-US" b="1" dirty="0" smtClean="0">
                <a:cs typeface="Arial" panose="020B0604020202020204" pitchFamily="34" charset="0"/>
              </a:rPr>
              <a:t>.  Tutor can check with student to ask “ is that your final answer?” and asks student to repeat final answer.</a:t>
            </a:r>
            <a:endParaRPr lang="en-US" b="1" dirty="0">
              <a:cs typeface="Arial" panose="020B0604020202020204" pitchFamily="34" charset="0"/>
            </a:endParaRPr>
          </a:p>
        </p:txBody>
      </p:sp>
      <p:sp>
        <p:nvSpPr>
          <p:cNvPr id="4" name="Arrow: Right 3">
            <a:extLst>
              <a:ext uri="{FF2B5EF4-FFF2-40B4-BE49-F238E27FC236}">
                <a16:creationId xmlns:a16="http://schemas.microsoft.com/office/drawing/2014/main" id="{CD22F69A-E7A1-4D78-BFC1-681CDC7352F0}"/>
              </a:ext>
            </a:extLst>
          </p:cNvPr>
          <p:cNvSpPr/>
          <p:nvPr/>
        </p:nvSpPr>
        <p:spPr>
          <a:xfrm flipH="1" flipV="1">
            <a:off x="2990032" y="858300"/>
            <a:ext cx="3844595" cy="616633"/>
          </a:xfrm>
          <a:prstGeom prst="rightArrow">
            <a:avLst>
              <a:gd name="adj1" fmla="val 65000"/>
              <a:gd name="adj2" fmla="val 50000"/>
            </a:avLst>
          </a:prstGeom>
          <a:gradFill>
            <a:gsLst>
              <a:gs pos="0">
                <a:srgbClr val="0070C0"/>
              </a:gs>
              <a:gs pos="34000">
                <a:srgbClr val="0070C0"/>
              </a:gs>
              <a:gs pos="70000">
                <a:schemeClr val="accent4">
                  <a:tint val="100000"/>
                  <a:shade val="90000"/>
                  <a:satMod val="130000"/>
                </a:schemeClr>
              </a:gs>
              <a:gs pos="100000">
                <a:schemeClr val="accent4">
                  <a:tint val="100000"/>
                  <a:shade val="100000"/>
                  <a:satMod val="110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971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CFAED-038F-4101-B042-FCD0D3EF1C41}"/>
              </a:ext>
            </a:extLst>
          </p:cNvPr>
          <p:cNvPicPr>
            <a:picLocks noChangeAspect="1"/>
          </p:cNvPicPr>
          <p:nvPr/>
        </p:nvPicPr>
        <p:blipFill>
          <a:blip r:embed="rId3"/>
          <a:stretch>
            <a:fillRect/>
          </a:stretch>
        </p:blipFill>
        <p:spPr>
          <a:xfrm>
            <a:off x="314150" y="600251"/>
            <a:ext cx="7893011" cy="5873280"/>
          </a:xfrm>
          <a:prstGeom prst="rect">
            <a:avLst/>
          </a:prstGeom>
          <a:solidFill>
            <a:srgbClr val="00B0F0"/>
          </a:solidFill>
        </p:spPr>
      </p:pic>
      <p:sp>
        <p:nvSpPr>
          <p:cNvPr id="4" name="TextBox 3">
            <a:extLst>
              <a:ext uri="{FF2B5EF4-FFF2-40B4-BE49-F238E27FC236}">
                <a16:creationId xmlns:a16="http://schemas.microsoft.com/office/drawing/2014/main" id="{DC000B41-C7CD-4437-9BE8-DBBF32C4AD00}"/>
              </a:ext>
            </a:extLst>
          </p:cNvPr>
          <p:cNvSpPr txBox="1"/>
          <p:nvPr/>
        </p:nvSpPr>
        <p:spPr>
          <a:xfrm>
            <a:off x="8751313" y="1335136"/>
            <a:ext cx="2479539" cy="4247317"/>
          </a:xfrm>
          <a:prstGeom prst="rect">
            <a:avLst/>
          </a:prstGeom>
          <a:solidFill>
            <a:srgbClr val="FFFF00"/>
          </a:solidFill>
        </p:spPr>
        <p:txBody>
          <a:bodyPr wrap="square" rtlCol="0">
            <a:spAutoFit/>
          </a:bodyPr>
          <a:lstStyle/>
          <a:p>
            <a:r>
              <a:rPr lang="en-US" b="1" dirty="0">
                <a:cs typeface="Arial" panose="020B0604020202020204" pitchFamily="34" charset="0"/>
              </a:rPr>
              <a:t>This is an example of the </a:t>
            </a:r>
            <a:r>
              <a:rPr lang="en-US" b="1" dirty="0" smtClean="0">
                <a:cs typeface="Arial" panose="020B0604020202020204" pitchFamily="34" charset="0"/>
              </a:rPr>
              <a:t>CCSS </a:t>
            </a:r>
            <a:r>
              <a:rPr lang="en-US" b="1" dirty="0">
                <a:cs typeface="Arial" panose="020B0604020202020204" pitchFamily="34" charset="0"/>
              </a:rPr>
              <a:t>Reading Exam.</a:t>
            </a:r>
          </a:p>
          <a:p>
            <a:endParaRPr lang="en-US" b="1" dirty="0">
              <a:cs typeface="Arial" panose="020B0604020202020204" pitchFamily="34" charset="0"/>
            </a:endParaRPr>
          </a:p>
          <a:p>
            <a:r>
              <a:rPr lang="en-US" b="1" dirty="0">
                <a:cs typeface="Arial" panose="020B0604020202020204" pitchFamily="34" charset="0"/>
              </a:rPr>
              <a:t>This exam requires the student to read the passage on </a:t>
            </a:r>
            <a:r>
              <a:rPr lang="en-US" b="1" dirty="0" smtClean="0">
                <a:cs typeface="Arial" panose="020B0604020202020204" pitchFamily="34" charset="0"/>
              </a:rPr>
              <a:t>“their own” </a:t>
            </a:r>
            <a:r>
              <a:rPr lang="en-US" b="1" dirty="0">
                <a:cs typeface="Arial" panose="020B0604020202020204" pitchFamily="34" charset="0"/>
              </a:rPr>
              <a:t>and answer the questions</a:t>
            </a:r>
            <a:r>
              <a:rPr lang="en-US" b="1" dirty="0" smtClean="0">
                <a:cs typeface="Arial" panose="020B0604020202020204" pitchFamily="34" charset="0"/>
              </a:rPr>
              <a:t>.  The tutor will need to </a:t>
            </a:r>
            <a:r>
              <a:rPr lang="en-US" b="1" i="1" u="sng" dirty="0" smtClean="0">
                <a:cs typeface="Arial" panose="020B0604020202020204" pitchFamily="34" charset="0"/>
              </a:rPr>
              <a:t>screen</a:t>
            </a:r>
            <a:r>
              <a:rPr lang="en-US" b="1" u="sng" dirty="0" smtClean="0">
                <a:cs typeface="Arial" panose="020B0604020202020204" pitchFamily="34" charset="0"/>
              </a:rPr>
              <a:t> </a:t>
            </a:r>
            <a:r>
              <a:rPr lang="en-US" b="1" i="1" u="sng" dirty="0" smtClean="0">
                <a:cs typeface="Arial" panose="020B0604020202020204" pitchFamily="34" charset="0"/>
              </a:rPr>
              <a:t>share</a:t>
            </a:r>
            <a:r>
              <a:rPr lang="en-US" b="1" dirty="0" smtClean="0">
                <a:cs typeface="Arial" panose="020B0604020202020204" pitchFamily="34" charset="0"/>
              </a:rPr>
              <a:t> so that student can see the passage.  </a:t>
            </a:r>
            <a:r>
              <a:rPr lang="en-US" b="1" dirty="0">
                <a:cs typeface="Arial" panose="020B0604020202020204" pitchFamily="34" charset="0"/>
              </a:rPr>
              <a:t>The student can tell the tutor the answer and they can click on what student answered.</a:t>
            </a:r>
          </a:p>
        </p:txBody>
      </p:sp>
    </p:spTree>
    <p:extLst>
      <p:ext uri="{BB962C8B-B14F-4D97-AF65-F5344CB8AC3E}">
        <p14:creationId xmlns:p14="http://schemas.microsoft.com/office/powerpoint/2010/main" val="1221989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50" y="802205"/>
            <a:ext cx="7321436" cy="5205910"/>
          </a:xfrm>
          <a:prstGeom prst="rect">
            <a:avLst/>
          </a:prstGeom>
        </p:spPr>
      </p:pic>
      <p:sp>
        <p:nvSpPr>
          <p:cNvPr id="3" name="TextBox 2"/>
          <p:cNvSpPr txBox="1"/>
          <p:nvPr/>
        </p:nvSpPr>
        <p:spPr>
          <a:xfrm>
            <a:off x="8341796" y="1710994"/>
            <a:ext cx="2990032" cy="2862322"/>
          </a:xfrm>
          <a:prstGeom prst="rect">
            <a:avLst/>
          </a:prstGeom>
          <a:solidFill>
            <a:srgbClr val="FFFF00"/>
          </a:solidFill>
        </p:spPr>
        <p:txBody>
          <a:bodyPr wrap="square" rtlCol="0">
            <a:spAutoFit/>
          </a:bodyPr>
          <a:lstStyle/>
          <a:p>
            <a:r>
              <a:rPr lang="en-US" b="1" dirty="0" smtClean="0">
                <a:cs typeface="Arial" panose="020B0604020202020204" pitchFamily="34" charset="0"/>
              </a:rPr>
              <a:t>You will need to</a:t>
            </a:r>
            <a:r>
              <a:rPr lang="en-US" b="1" i="1" u="sng" dirty="0" smtClean="0">
                <a:cs typeface="Arial" panose="020B0604020202020204" pitchFamily="34" charset="0"/>
              </a:rPr>
              <a:t> screen share </a:t>
            </a:r>
            <a:r>
              <a:rPr lang="en-US" b="1" dirty="0" smtClean="0">
                <a:cs typeface="Arial" panose="020B0604020202020204" pitchFamily="34" charset="0"/>
              </a:rPr>
              <a:t>the student copy of the Reading Word Fluency and have the student read to you.  Read the directions on the Assessor copy to the student.  Set the alarm on your phone for 60 seconds and when the alarm goes off please stop the test.  </a:t>
            </a:r>
            <a:endParaRPr lang="en-US" b="1" dirty="0">
              <a:cs typeface="Arial" panose="020B0604020202020204" pitchFamily="34" charset="0"/>
            </a:endParaRPr>
          </a:p>
        </p:txBody>
      </p:sp>
    </p:spTree>
    <p:extLst>
      <p:ext uri="{BB962C8B-B14F-4D97-AF65-F5344CB8AC3E}">
        <p14:creationId xmlns:p14="http://schemas.microsoft.com/office/powerpoint/2010/main" val="2720449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89" y="482444"/>
            <a:ext cx="7539117" cy="5727622"/>
          </a:xfrm>
          <a:prstGeom prst="rect">
            <a:avLst/>
          </a:prstGeom>
        </p:spPr>
      </p:pic>
      <p:sp>
        <p:nvSpPr>
          <p:cNvPr id="3" name="TextBox 2"/>
          <p:cNvSpPr txBox="1"/>
          <p:nvPr/>
        </p:nvSpPr>
        <p:spPr>
          <a:xfrm>
            <a:off x="7842523" y="1166842"/>
            <a:ext cx="3893212" cy="2031325"/>
          </a:xfrm>
          <a:prstGeom prst="rect">
            <a:avLst/>
          </a:prstGeom>
          <a:solidFill>
            <a:srgbClr val="FFFF00"/>
          </a:solidFill>
        </p:spPr>
        <p:txBody>
          <a:bodyPr wrap="square" rtlCol="0">
            <a:spAutoFit/>
          </a:bodyPr>
          <a:lstStyle/>
          <a:p>
            <a:r>
              <a:rPr lang="en-US" b="1" dirty="0" smtClean="0">
                <a:cs typeface="Arial" panose="020B0604020202020204" pitchFamily="34" charset="0"/>
              </a:rPr>
              <a:t>Have a copy of the Assessor  Word Reading fluency printed to correct as the student is reading to you.</a:t>
            </a:r>
          </a:p>
          <a:p>
            <a:endParaRPr lang="en-US" b="1" dirty="0">
              <a:cs typeface="Arial" panose="020B0604020202020204" pitchFamily="34" charset="0"/>
            </a:endParaRPr>
          </a:p>
          <a:p>
            <a:r>
              <a:rPr lang="en-US" b="1" dirty="0" smtClean="0">
                <a:cs typeface="Arial" panose="020B0604020202020204" pitchFamily="34" charset="0"/>
              </a:rPr>
              <a:t>You (the tutor) will need to log into Easy CBM to enter the fluency scores for each designated student.</a:t>
            </a:r>
            <a:endParaRPr lang="en-US" b="1" dirty="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103" y="3886367"/>
            <a:ext cx="3934051" cy="2267309"/>
          </a:xfrm>
          <a:prstGeom prst="rect">
            <a:avLst/>
          </a:prstGeom>
        </p:spPr>
      </p:pic>
    </p:spTree>
    <p:extLst>
      <p:ext uri="{BB962C8B-B14F-4D97-AF65-F5344CB8AC3E}">
        <p14:creationId xmlns:p14="http://schemas.microsoft.com/office/powerpoint/2010/main" val="1579252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71af3243-3dd4-4a8d-8c0d-dd76da1f02a5"/>
    <ds:schemaRef ds:uri="http://www.w3.org/XML/1998/namespace"/>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{A2B0FC7F-75FB-47E9-8AE1-D725DC26820F}tf11437505</Template>
  <TotalTime>0</TotalTime>
  <Words>1232</Words>
  <Application>Microsoft Office PowerPoint</Application>
  <PresentationFormat>Widescreen</PresentationFormat>
  <Paragraphs>75</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 Pro Cond Light</vt:lpstr>
      <vt:lpstr>Speak Pro</vt:lpstr>
      <vt:lpstr>RetrospectVTI</vt:lpstr>
      <vt:lpstr>EASY CBM</vt:lpstr>
      <vt:lpstr>Easy CBM sign-in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2020-07-02T11:41:38Z</dcterms:created>
  <dcterms:modified xsi:type="dcterms:W3CDTF">2020-08-26T17:06:26Z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